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charts/chart28.xml" ContentType="application/vnd.openxmlformats-officedocument.drawingml.char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charts/chart24.xml" ContentType="application/vnd.openxmlformats-officedocument.drawingml.char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charts/chart7.xml" ContentType="application/vnd.openxmlformats-officedocument.drawingml.chart+xml"/>
  <Override PartName="/ppt/charts/chart20.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charts/chart29.xml" ContentType="application/vnd.openxmlformats-officedocument.drawingml.chart+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charts/chart18.xml" ContentType="application/vnd.openxmlformats-officedocument.drawingml.chart+xml"/>
  <Override PartName="/ppt/charts/chart27.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slideLayouts/slideLayout3.xml" ContentType="application/vnd.openxmlformats-officedocument.presentationml.slideLayout+xml"/>
  <Override PartName="/ppt/charts/chart16.xml" ContentType="application/vnd.openxmlformats-officedocument.drawingml.chart+xml"/>
  <Override PartName="/ppt/charts/chart25.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ppt/charts/chart23.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charts/chart21.xml" ContentType="application/vnd.openxmlformats-officedocument.drawingml.chart+xml"/>
  <Override PartName="/ppt/charts/chart30.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charts/chart4.xml" ContentType="application/vnd.openxmlformats-officedocument.drawingml.char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charts/chart26.xml" ContentType="application/vnd.openxmlformats-officedocument.drawingml.char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charts/chart15.xml" ContentType="application/vnd.openxmlformats-officedocument.drawingml.char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22.xml" ContentType="application/vnd.openxmlformats-officedocument.drawingml.chart+xml"/>
  <Override PartName="/ppt/slides/slide79.xml" ContentType="application/vnd.openxmlformats-officedocument.presentationml.slide+xml"/>
  <Override PartName="/ppt/charts/chart5.xml" ContentType="application/vnd.openxmlformats-officedocument.drawingml.chart+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charts/chart1.xml" ContentType="application/vnd.openxmlformats-officedocument.drawingml.char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87"/>
  </p:notesMasterIdLst>
  <p:handoutMasterIdLst>
    <p:handoutMasterId r:id="rId88"/>
  </p:handoutMasterIdLst>
  <p:sldIdLst>
    <p:sldId id="256" r:id="rId2"/>
    <p:sldId id="359" r:id="rId3"/>
    <p:sldId id="258" r:id="rId4"/>
    <p:sldId id="263" r:id="rId5"/>
    <p:sldId id="260" r:id="rId6"/>
    <p:sldId id="261" r:id="rId7"/>
    <p:sldId id="257" r:id="rId8"/>
    <p:sldId id="264" r:id="rId9"/>
    <p:sldId id="265" r:id="rId10"/>
    <p:sldId id="266" r:id="rId11"/>
    <p:sldId id="267" r:id="rId12"/>
    <p:sldId id="268" r:id="rId13"/>
    <p:sldId id="269" r:id="rId14"/>
    <p:sldId id="275" r:id="rId15"/>
    <p:sldId id="278" r:id="rId16"/>
    <p:sldId id="279" r:id="rId17"/>
    <p:sldId id="280" r:id="rId18"/>
    <p:sldId id="281" r:id="rId19"/>
    <p:sldId id="282" r:id="rId20"/>
    <p:sldId id="283" r:id="rId21"/>
    <p:sldId id="284" r:id="rId22"/>
    <p:sldId id="335" r:id="rId23"/>
    <p:sldId id="286" r:id="rId24"/>
    <p:sldId id="332" r:id="rId25"/>
    <p:sldId id="333" r:id="rId26"/>
    <p:sldId id="334" r:id="rId27"/>
    <p:sldId id="336" r:id="rId28"/>
    <p:sldId id="289" r:id="rId29"/>
    <p:sldId id="290" r:id="rId30"/>
    <p:sldId id="291" r:id="rId31"/>
    <p:sldId id="287" r:id="rId32"/>
    <p:sldId id="292" r:id="rId33"/>
    <p:sldId id="294" r:id="rId34"/>
    <p:sldId id="295" r:id="rId35"/>
    <p:sldId id="329" r:id="rId36"/>
    <p:sldId id="296" r:id="rId37"/>
    <p:sldId id="297" r:id="rId38"/>
    <p:sldId id="298" r:id="rId39"/>
    <p:sldId id="299" r:id="rId40"/>
    <p:sldId id="301" r:id="rId41"/>
    <p:sldId id="330" r:id="rId42"/>
    <p:sldId id="300" r:id="rId43"/>
    <p:sldId id="303" r:id="rId44"/>
    <p:sldId id="304" r:id="rId45"/>
    <p:sldId id="305" r:id="rId46"/>
    <p:sldId id="307" r:id="rId47"/>
    <p:sldId id="309" r:id="rId48"/>
    <p:sldId id="310" r:id="rId49"/>
    <p:sldId id="311" r:id="rId50"/>
    <p:sldId id="312" r:id="rId51"/>
    <p:sldId id="314" r:id="rId52"/>
    <p:sldId id="272" r:id="rId53"/>
    <p:sldId id="273" r:id="rId54"/>
    <p:sldId id="274" r:id="rId55"/>
    <p:sldId id="357" r:id="rId56"/>
    <p:sldId id="331" r:id="rId57"/>
    <p:sldId id="338" r:id="rId58"/>
    <p:sldId id="339" r:id="rId59"/>
    <p:sldId id="316" r:id="rId60"/>
    <p:sldId id="318" r:id="rId61"/>
    <p:sldId id="319" r:id="rId62"/>
    <p:sldId id="324" r:id="rId63"/>
    <p:sldId id="322" r:id="rId64"/>
    <p:sldId id="323" r:id="rId65"/>
    <p:sldId id="325" r:id="rId66"/>
    <p:sldId id="358" r:id="rId67"/>
    <p:sldId id="270" r:id="rId68"/>
    <p:sldId id="271" r:id="rId69"/>
    <p:sldId id="356" r:id="rId70"/>
    <p:sldId id="340" r:id="rId71"/>
    <p:sldId id="341" r:id="rId72"/>
    <p:sldId id="342" r:id="rId73"/>
    <p:sldId id="343" r:id="rId74"/>
    <p:sldId id="344" r:id="rId75"/>
    <p:sldId id="345" r:id="rId76"/>
    <p:sldId id="346" r:id="rId77"/>
    <p:sldId id="347" r:id="rId78"/>
    <p:sldId id="348" r:id="rId79"/>
    <p:sldId id="349" r:id="rId80"/>
    <p:sldId id="350" r:id="rId81"/>
    <p:sldId id="351" r:id="rId82"/>
    <p:sldId id="352" r:id="rId83"/>
    <p:sldId id="353" r:id="rId84"/>
    <p:sldId id="354" r:id="rId85"/>
    <p:sldId id="355" r:id="rId8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D3D3"/>
    <a:srgbClr val="FDD7BA"/>
    <a:srgbClr val="16849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69" autoAdjust="0"/>
    <p:restoredTop sz="86323" autoAdjust="0"/>
  </p:normalViewPr>
  <p:slideViewPr>
    <p:cSldViewPr>
      <p:cViewPr varScale="1">
        <p:scale>
          <a:sx n="36" d="100"/>
          <a:sy n="36" d="100"/>
        </p:scale>
        <p:origin x="-1272" y="-114"/>
      </p:cViewPr>
      <p:guideLst>
        <p:guide orient="horz" pos="2160"/>
        <p:guide pos="2880"/>
      </p:guideLst>
    </p:cSldViewPr>
  </p:slideViewPr>
  <p:outlineViewPr>
    <p:cViewPr>
      <p:scale>
        <a:sx n="33" d="100"/>
        <a:sy n="33" d="100"/>
      </p:scale>
      <p:origin x="0" y="4884"/>
    </p:cViewPr>
  </p:outlin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handoutMaster" Target="handoutMasters/handout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Office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Office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Office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Office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Office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Office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Office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Office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Office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Office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Office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Office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Office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Office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Office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Office_Excel_Worksheet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Office_Excel_Worksheet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Office_Excel_Worksheet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Office_Excel_Worksheet30.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3"/>
  <c:chart>
    <c:title>
      <c:tx>
        <c:rich>
          <a:bodyPr/>
          <a:lstStyle/>
          <a:p>
            <a:pPr>
              <a:defRPr/>
            </a:pPr>
            <a:r>
              <a:rPr lang="en-US" dirty="0" smtClean="0"/>
              <a:t>281 Doctors </a:t>
            </a:r>
            <a:r>
              <a:rPr lang="en-US" dirty="0"/>
              <a:t>in PR</a:t>
            </a:r>
          </a:p>
        </c:rich>
      </c:tx>
    </c:title>
    <c:plotArea>
      <c:layout/>
      <c:barChart>
        <c:barDir val="col"/>
        <c:grouping val="clustered"/>
        <c:ser>
          <c:idx val="0"/>
          <c:order val="0"/>
          <c:tx>
            <c:strRef>
              <c:f>Sheet1!$B$1</c:f>
              <c:strCache>
                <c:ptCount val="1"/>
                <c:pt idx="0">
                  <c:v>Doctors in PR</c:v>
                </c:pt>
              </c:strCache>
            </c:strRef>
          </c:tx>
          <c:dLbls>
            <c:txPr>
              <a:bodyPr/>
              <a:lstStyle/>
              <a:p>
                <a:pPr>
                  <a:defRPr sz="1600" b="1">
                    <a:solidFill>
                      <a:schemeClr val="bg1"/>
                    </a:solidFill>
                  </a:defRPr>
                </a:pPr>
                <a:endParaRPr lang="en-US"/>
              </a:p>
            </c:txPr>
            <c:dLblPos val="inEnd"/>
            <c:showVal val="1"/>
          </c:dLbls>
          <c:cat>
            <c:strRef>
              <c:f>Sheet1!$A$2:$A$10</c:f>
              <c:strCache>
                <c:ptCount val="9"/>
                <c:pt idx="0">
                  <c:v>M</c:v>
                </c:pt>
                <c:pt idx="1">
                  <c:v>F</c:v>
                </c:pt>
                <c:pt idx="2">
                  <c:v>24-34</c:v>
                </c:pt>
                <c:pt idx="3">
                  <c:v>35-44</c:v>
                </c:pt>
                <c:pt idx="4">
                  <c:v>45-54</c:v>
                </c:pt>
                <c:pt idx="5">
                  <c:v>55-64</c:v>
                </c:pt>
                <c:pt idx="6">
                  <c:v>65+</c:v>
                </c:pt>
                <c:pt idx="7">
                  <c:v>PCP</c:v>
                </c:pt>
                <c:pt idx="8">
                  <c:v>Spec</c:v>
                </c:pt>
              </c:strCache>
            </c:strRef>
          </c:cat>
          <c:val>
            <c:numRef>
              <c:f>Sheet1!$B$2:$B$10</c:f>
              <c:numCache>
                <c:formatCode>0%</c:formatCode>
                <c:ptCount val="9"/>
                <c:pt idx="0">
                  <c:v>0.71000000000000063</c:v>
                </c:pt>
                <c:pt idx="1">
                  <c:v>0.27</c:v>
                </c:pt>
                <c:pt idx="2">
                  <c:v>8.0000000000000085E-2</c:v>
                </c:pt>
                <c:pt idx="3">
                  <c:v>0.34000000000000025</c:v>
                </c:pt>
                <c:pt idx="4">
                  <c:v>0.26</c:v>
                </c:pt>
                <c:pt idx="5">
                  <c:v>0.24000000000000019</c:v>
                </c:pt>
                <c:pt idx="6">
                  <c:v>8.0000000000000085E-2</c:v>
                </c:pt>
                <c:pt idx="7">
                  <c:v>0.55000000000000004</c:v>
                </c:pt>
                <c:pt idx="8">
                  <c:v>0.45</c:v>
                </c:pt>
              </c:numCache>
            </c:numRef>
          </c:val>
        </c:ser>
        <c:dLbls>
          <c:showVal val="1"/>
        </c:dLbls>
        <c:gapWidth val="62"/>
        <c:axId val="62929152"/>
        <c:axId val="62939136"/>
      </c:barChart>
      <c:catAx>
        <c:axId val="62929152"/>
        <c:scaling>
          <c:orientation val="minMax"/>
        </c:scaling>
        <c:axPos val="b"/>
        <c:tickLblPos val="nextTo"/>
        <c:crossAx val="62939136"/>
        <c:crosses val="autoZero"/>
        <c:auto val="1"/>
        <c:lblAlgn val="ctr"/>
        <c:lblOffset val="100"/>
      </c:catAx>
      <c:valAx>
        <c:axId val="62939136"/>
        <c:scaling>
          <c:orientation val="minMax"/>
        </c:scaling>
        <c:delete val="1"/>
        <c:axPos val="l"/>
        <c:majorGridlines/>
        <c:numFmt formatCode="0%" sourceLinked="1"/>
        <c:tickLblPos val="none"/>
        <c:crossAx val="62929152"/>
        <c:crosses val="autoZero"/>
        <c:crossBetween val="between"/>
      </c:valAx>
    </c:plotArea>
    <c:plotVisOnly val="1"/>
    <c:dispBlanksAs val="gap"/>
  </c:chart>
  <c:txPr>
    <a:bodyPr/>
    <a:lstStyle/>
    <a:p>
      <a:pPr>
        <a:defRPr sz="1800"/>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600" u="sng"/>
            </a:pPr>
            <a:r>
              <a:rPr lang="en-US" sz="1600" u="sng" dirty="0"/>
              <a:t>How have costs for non-physician employees changed?</a:t>
            </a:r>
          </a:p>
        </c:rich>
      </c:tx>
    </c:title>
    <c:plotArea>
      <c:layout>
        <c:manualLayout>
          <c:layoutTarget val="inner"/>
          <c:xMode val="edge"/>
          <c:yMode val="edge"/>
          <c:x val="0"/>
          <c:y val="0.24397227746123318"/>
          <c:w val="0.5618076674841882"/>
          <c:h val="0.51924660444920168"/>
        </c:manualLayout>
      </c:layout>
      <c:pieChart>
        <c:varyColors val="1"/>
        <c:ser>
          <c:idx val="0"/>
          <c:order val="0"/>
          <c:tx>
            <c:strRef>
              <c:f>Sheet1!$B$1</c:f>
              <c:strCache>
                <c:ptCount val="1"/>
                <c:pt idx="0">
                  <c:v>Sales</c:v>
                </c:pt>
              </c:strCache>
            </c:strRef>
          </c:tx>
          <c:dLbls>
            <c:showVal val="1"/>
          </c:dLbls>
          <c:cat>
            <c:strRef>
              <c:f>Sheet1!$A$2:$A$4</c:f>
              <c:strCache>
                <c:ptCount val="3"/>
                <c:pt idx="0">
                  <c:v>Increased</c:v>
                </c:pt>
                <c:pt idx="1">
                  <c:v>Reduced</c:v>
                </c:pt>
                <c:pt idx="2">
                  <c:v>Stayed same</c:v>
                </c:pt>
              </c:strCache>
            </c:strRef>
          </c:cat>
          <c:val>
            <c:numRef>
              <c:f>Sheet1!$B$2:$B$4</c:f>
              <c:numCache>
                <c:formatCode>0%</c:formatCode>
                <c:ptCount val="3"/>
                <c:pt idx="0">
                  <c:v>0.70000000000000029</c:v>
                </c:pt>
                <c:pt idx="1">
                  <c:v>0.16</c:v>
                </c:pt>
                <c:pt idx="2">
                  <c:v>0.14000000000000001</c:v>
                </c:pt>
              </c:numCache>
            </c:numRef>
          </c:val>
        </c:ser>
        <c:dLbls>
          <c:showVal val="1"/>
        </c:dLbls>
        <c:firstSliceAng val="0"/>
      </c:pieChart>
    </c:plotArea>
    <c:legend>
      <c:legendPos val="r"/>
      <c:layout>
        <c:manualLayout>
          <c:xMode val="edge"/>
          <c:yMode val="edge"/>
          <c:x val="0.65165764435695561"/>
          <c:y val="0.30805185112189248"/>
          <c:w val="0.32750902230971174"/>
          <c:h val="0.38181922734889728"/>
        </c:manualLayout>
      </c:layout>
    </c:legend>
    <c:plotVisOnly val="1"/>
    <c:dispBlanksAs val="zero"/>
  </c:chart>
  <c:txPr>
    <a:bodyPr/>
    <a:lstStyle/>
    <a:p>
      <a:pPr>
        <a:defRPr sz="1600" b="1"/>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600" u="sng"/>
            </a:pPr>
            <a:r>
              <a:rPr lang="en-US" sz="1600" u="sng" baseline="0" dirty="0" smtClean="0"/>
              <a:t>Do you own your office or rent it?</a:t>
            </a:r>
            <a:endParaRPr lang="en-US" sz="1600" u="sng" dirty="0"/>
          </a:p>
        </c:rich>
      </c:tx>
    </c:title>
    <c:plotArea>
      <c:layout>
        <c:manualLayout>
          <c:layoutTarget val="inner"/>
          <c:xMode val="edge"/>
          <c:yMode val="edge"/>
          <c:x val="7.5894407429840577E-2"/>
          <c:y val="0.23579296703685743"/>
          <c:w val="0.53470724813244497"/>
          <c:h val="0.64662291601749344"/>
        </c:manualLayout>
      </c:layout>
      <c:pieChart>
        <c:varyColors val="1"/>
        <c:ser>
          <c:idx val="0"/>
          <c:order val="0"/>
          <c:tx>
            <c:strRef>
              <c:f>Sheet1!$B$1</c:f>
              <c:strCache>
                <c:ptCount val="1"/>
                <c:pt idx="0">
                  <c:v>Sales</c:v>
                </c:pt>
              </c:strCache>
            </c:strRef>
          </c:tx>
          <c:dLbls>
            <c:txPr>
              <a:bodyPr/>
              <a:lstStyle/>
              <a:p>
                <a:pPr>
                  <a:defRPr b="1"/>
                </a:pPr>
                <a:endParaRPr lang="en-US"/>
              </a:p>
            </c:txPr>
            <c:showVal val="1"/>
          </c:dLbls>
          <c:cat>
            <c:strRef>
              <c:f>Sheet1!$A$2:$A$5</c:f>
              <c:strCache>
                <c:ptCount val="4"/>
                <c:pt idx="0">
                  <c:v>Rent</c:v>
                </c:pt>
                <c:pt idx="1">
                  <c:v>Own</c:v>
                </c:pt>
                <c:pt idx="2">
                  <c:v>Both</c:v>
                </c:pt>
                <c:pt idx="3">
                  <c:v>NR or NA</c:v>
                </c:pt>
              </c:strCache>
            </c:strRef>
          </c:cat>
          <c:val>
            <c:numRef>
              <c:f>Sheet1!$B$2:$B$5</c:f>
              <c:numCache>
                <c:formatCode>0%</c:formatCode>
                <c:ptCount val="4"/>
                <c:pt idx="0">
                  <c:v>0.5</c:v>
                </c:pt>
                <c:pt idx="1">
                  <c:v>0.38000000000000045</c:v>
                </c:pt>
                <c:pt idx="2">
                  <c:v>2.0000000000000011E-2</c:v>
                </c:pt>
                <c:pt idx="3">
                  <c:v>0.1</c:v>
                </c:pt>
              </c:numCache>
            </c:numRef>
          </c:val>
        </c:ser>
        <c:dLbls>
          <c:showVal val="1"/>
        </c:dLbls>
        <c:firstSliceAng val="0"/>
      </c:pieChart>
    </c:plotArea>
    <c:legend>
      <c:legendPos val="r"/>
      <c:layout>
        <c:manualLayout>
          <c:xMode val="edge"/>
          <c:yMode val="edge"/>
          <c:x val="0.65165764435695561"/>
          <c:y val="0.26259719236933371"/>
          <c:w val="0.32750902230971174"/>
          <c:h val="0.41064225436191615"/>
        </c:manualLayout>
      </c:layout>
      <c:txPr>
        <a:bodyPr/>
        <a:lstStyle/>
        <a:p>
          <a:pPr>
            <a:defRPr sz="1600"/>
          </a:pPr>
          <a:endParaRPr lang="en-US"/>
        </a:p>
      </c:txPr>
    </c:legend>
    <c:plotVisOnly val="1"/>
    <c:dispBlanksAs val="zero"/>
  </c:chart>
  <c:txPr>
    <a:bodyPr/>
    <a:lstStyle/>
    <a:p>
      <a:pPr>
        <a:defRPr sz="1800"/>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600" u="sng"/>
            </a:pPr>
            <a:r>
              <a:rPr lang="en-US" sz="1600" u="sng" dirty="0" smtClean="0"/>
              <a:t>Did</a:t>
            </a:r>
            <a:r>
              <a:rPr lang="en-US" sz="1600" u="sng" baseline="0" dirty="0" smtClean="0"/>
              <a:t> rent increase?</a:t>
            </a:r>
            <a:endParaRPr lang="en-US" sz="1600" u="sng" dirty="0"/>
          </a:p>
        </c:rich>
      </c:tx>
    </c:title>
    <c:plotArea>
      <c:layout>
        <c:manualLayout>
          <c:layoutTarget val="inner"/>
          <c:xMode val="edge"/>
          <c:yMode val="edge"/>
          <c:x val="0"/>
          <c:y val="0.26151936365097267"/>
          <c:w val="0.59605851825340062"/>
          <c:h val="0.73848063634902883"/>
        </c:manualLayout>
      </c:layout>
      <c:pieChart>
        <c:varyColors val="1"/>
        <c:ser>
          <c:idx val="0"/>
          <c:order val="0"/>
          <c:tx>
            <c:strRef>
              <c:f>Sheet1!$B$1</c:f>
              <c:strCache>
                <c:ptCount val="1"/>
                <c:pt idx="0">
                  <c:v>Sales</c:v>
                </c:pt>
              </c:strCache>
            </c:strRef>
          </c:tx>
          <c:dLbls>
            <c:txPr>
              <a:bodyPr/>
              <a:lstStyle/>
              <a:p>
                <a:pPr>
                  <a:defRPr b="1"/>
                </a:pPr>
                <a:endParaRPr lang="en-US"/>
              </a:p>
            </c:txPr>
            <c:showVal val="1"/>
          </c:dLbls>
          <c:cat>
            <c:strRef>
              <c:f>Sheet1!$A$2:$A$4</c:f>
              <c:strCache>
                <c:ptCount val="3"/>
                <c:pt idx="0">
                  <c:v>Increased</c:v>
                </c:pt>
                <c:pt idx="1">
                  <c:v>Same</c:v>
                </c:pt>
                <c:pt idx="2">
                  <c:v>Decreased</c:v>
                </c:pt>
              </c:strCache>
            </c:strRef>
          </c:cat>
          <c:val>
            <c:numRef>
              <c:f>Sheet1!$B$2:$B$4</c:f>
              <c:numCache>
                <c:formatCode>0%</c:formatCode>
                <c:ptCount val="3"/>
                <c:pt idx="0">
                  <c:v>0.55000000000000004</c:v>
                </c:pt>
                <c:pt idx="1">
                  <c:v>0.43000000000000038</c:v>
                </c:pt>
                <c:pt idx="2">
                  <c:v>1.0000000000000005E-2</c:v>
                </c:pt>
              </c:numCache>
            </c:numRef>
          </c:val>
        </c:ser>
        <c:dLbls>
          <c:showVal val="1"/>
        </c:dLbls>
        <c:firstSliceAng val="0"/>
      </c:pieChart>
    </c:plotArea>
    <c:legend>
      <c:legendPos val="r"/>
      <c:layout>
        <c:manualLayout>
          <c:xMode val="edge"/>
          <c:yMode val="edge"/>
          <c:x val="0.63580470054879656"/>
          <c:y val="0.33110527850685351"/>
          <c:w val="0.34146802672393228"/>
          <c:h val="0.47447615923009651"/>
        </c:manualLayout>
      </c:layout>
      <c:txPr>
        <a:bodyPr/>
        <a:lstStyle/>
        <a:p>
          <a:pPr>
            <a:defRPr sz="1400"/>
          </a:pPr>
          <a:endParaRPr lang="en-US"/>
        </a:p>
      </c:txPr>
    </c:legend>
    <c:plotVisOnly val="1"/>
    <c:dispBlanksAs val="zero"/>
  </c:chart>
  <c:txPr>
    <a:bodyPr/>
    <a:lstStyle/>
    <a:p>
      <a:pPr>
        <a:defRPr sz="1800"/>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u="sng"/>
            </a:pPr>
            <a:r>
              <a:rPr lang="en-US" sz="1600" u="sng" dirty="0" smtClean="0"/>
              <a:t>How</a:t>
            </a:r>
            <a:r>
              <a:rPr lang="en-US" sz="1600" u="sng" baseline="0" dirty="0" smtClean="0"/>
              <a:t> much did rent increase?</a:t>
            </a:r>
            <a:endParaRPr lang="en-US" sz="1600" u="sng" dirty="0"/>
          </a:p>
        </c:rich>
      </c:tx>
    </c:title>
    <c:plotArea>
      <c:layout/>
      <c:barChart>
        <c:barDir val="col"/>
        <c:grouping val="clustered"/>
        <c:ser>
          <c:idx val="0"/>
          <c:order val="0"/>
          <c:tx>
            <c:strRef>
              <c:f>Sheet1!$B$1</c:f>
              <c:strCache>
                <c:ptCount val="1"/>
                <c:pt idx="0">
                  <c:v>Series 1</c:v>
                </c:pt>
              </c:strCache>
            </c:strRef>
          </c:tx>
          <c:spPr>
            <a:solidFill>
              <a:schemeClr val="accent3"/>
            </a:solidFill>
          </c:spPr>
          <c:dLbls>
            <c:txPr>
              <a:bodyPr/>
              <a:lstStyle/>
              <a:p>
                <a:pPr>
                  <a:defRPr>
                    <a:solidFill>
                      <a:schemeClr val="bg1"/>
                    </a:solidFill>
                  </a:defRPr>
                </a:pPr>
                <a:endParaRPr lang="en-US"/>
              </a:p>
            </c:txPr>
            <c:dLblPos val="inEnd"/>
            <c:showVal val="1"/>
          </c:dLbls>
          <c:cat>
            <c:strRef>
              <c:f>Sheet1!$A$2:$A$5</c:f>
              <c:strCache>
                <c:ptCount val="4"/>
                <c:pt idx="0">
                  <c:v>&lt;10%</c:v>
                </c:pt>
                <c:pt idx="1">
                  <c:v>11-20%</c:v>
                </c:pt>
                <c:pt idx="2">
                  <c:v>21-30%</c:v>
                </c:pt>
                <c:pt idx="3">
                  <c:v>31% +</c:v>
                </c:pt>
              </c:strCache>
            </c:strRef>
          </c:cat>
          <c:val>
            <c:numRef>
              <c:f>Sheet1!$B$2:$B$5</c:f>
              <c:numCache>
                <c:formatCode>0%</c:formatCode>
                <c:ptCount val="4"/>
                <c:pt idx="0">
                  <c:v>0.38000000000000045</c:v>
                </c:pt>
                <c:pt idx="1">
                  <c:v>0.39000000000000046</c:v>
                </c:pt>
                <c:pt idx="2">
                  <c:v>0.13</c:v>
                </c:pt>
                <c:pt idx="3">
                  <c:v>0.11</c:v>
                </c:pt>
              </c:numCache>
            </c:numRef>
          </c:val>
        </c:ser>
        <c:dLbls>
          <c:showVal val="1"/>
        </c:dLbls>
        <c:gapWidth val="92"/>
        <c:axId val="66083456"/>
        <c:axId val="66109824"/>
      </c:barChart>
      <c:catAx>
        <c:axId val="66083456"/>
        <c:scaling>
          <c:orientation val="minMax"/>
        </c:scaling>
        <c:axPos val="b"/>
        <c:tickLblPos val="nextTo"/>
        <c:crossAx val="66109824"/>
        <c:crosses val="autoZero"/>
        <c:auto val="1"/>
        <c:lblAlgn val="ctr"/>
        <c:lblOffset val="100"/>
      </c:catAx>
      <c:valAx>
        <c:axId val="66109824"/>
        <c:scaling>
          <c:orientation val="minMax"/>
        </c:scaling>
        <c:delete val="1"/>
        <c:axPos val="l"/>
        <c:majorGridlines/>
        <c:numFmt formatCode="0%" sourceLinked="1"/>
        <c:tickLblPos val="none"/>
        <c:crossAx val="66083456"/>
        <c:crosses val="autoZero"/>
        <c:crossBetween val="between"/>
      </c:valAx>
    </c:plotArea>
    <c:plotVisOnly val="1"/>
    <c:dispBlanksAs val="gap"/>
  </c:chart>
  <c:txPr>
    <a:bodyPr/>
    <a:lstStyle/>
    <a:p>
      <a:pPr>
        <a:defRPr sz="1600" b="1"/>
      </a:pPr>
      <a:endParaRPr lang="en-U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600" u="sng"/>
            </a:pPr>
            <a:r>
              <a:rPr lang="en-US" sz="1600" u="sng" dirty="0" smtClean="0"/>
              <a:t>Did</a:t>
            </a:r>
            <a:r>
              <a:rPr lang="en-US" sz="1600" u="sng" baseline="0" dirty="0" smtClean="0"/>
              <a:t> mortgage payment increase?</a:t>
            </a:r>
            <a:endParaRPr lang="en-US" sz="1600" u="sng" dirty="0"/>
          </a:p>
        </c:rich>
      </c:tx>
      <c:layout>
        <c:manualLayout>
          <c:xMode val="edge"/>
          <c:yMode val="edge"/>
          <c:x val="7.0028334526366032E-2"/>
          <c:y val="0"/>
        </c:manualLayout>
      </c:layout>
    </c:title>
    <c:plotArea>
      <c:layout>
        <c:manualLayout>
          <c:layoutTarget val="inner"/>
          <c:xMode val="edge"/>
          <c:yMode val="edge"/>
          <c:x val="0"/>
          <c:y val="0.26151936365097267"/>
          <c:w val="0.59605851825340062"/>
          <c:h val="0.73848063634902883"/>
        </c:manualLayout>
      </c:layout>
      <c:pieChart>
        <c:varyColors val="1"/>
        <c:ser>
          <c:idx val="0"/>
          <c:order val="0"/>
          <c:tx>
            <c:strRef>
              <c:f>Sheet1!$B$1</c:f>
              <c:strCache>
                <c:ptCount val="1"/>
                <c:pt idx="0">
                  <c:v>Sales</c:v>
                </c:pt>
              </c:strCache>
            </c:strRef>
          </c:tx>
          <c:dLbls>
            <c:txPr>
              <a:bodyPr/>
              <a:lstStyle/>
              <a:p>
                <a:pPr>
                  <a:defRPr sz="1600" b="1"/>
                </a:pPr>
                <a:endParaRPr lang="en-US"/>
              </a:p>
            </c:txPr>
            <c:showVal val="1"/>
          </c:dLbls>
          <c:cat>
            <c:strRef>
              <c:f>Sheet1!$A$2:$A$5</c:f>
              <c:strCache>
                <c:ptCount val="4"/>
                <c:pt idx="0">
                  <c:v>Increased</c:v>
                </c:pt>
                <c:pt idx="1">
                  <c:v>Same</c:v>
                </c:pt>
                <c:pt idx="2">
                  <c:v>Decreased</c:v>
                </c:pt>
                <c:pt idx="3">
                  <c:v>NR</c:v>
                </c:pt>
              </c:strCache>
            </c:strRef>
          </c:cat>
          <c:val>
            <c:numRef>
              <c:f>Sheet1!$B$2:$B$5</c:f>
              <c:numCache>
                <c:formatCode>0%</c:formatCode>
                <c:ptCount val="4"/>
                <c:pt idx="0">
                  <c:v>0.31000000000000039</c:v>
                </c:pt>
                <c:pt idx="1">
                  <c:v>0.62000000000000077</c:v>
                </c:pt>
                <c:pt idx="2">
                  <c:v>3.0000000000000002E-2</c:v>
                </c:pt>
                <c:pt idx="3">
                  <c:v>4.0000000000000022E-2</c:v>
                </c:pt>
              </c:numCache>
            </c:numRef>
          </c:val>
        </c:ser>
        <c:dLbls>
          <c:showVal val="1"/>
        </c:dLbls>
        <c:firstSliceAng val="0"/>
      </c:pieChart>
    </c:plotArea>
    <c:legend>
      <c:legendPos val="r"/>
      <c:layout>
        <c:manualLayout>
          <c:xMode val="edge"/>
          <c:yMode val="edge"/>
          <c:x val="0.63580470054879656"/>
          <c:y val="0.22462397557448177"/>
          <c:w val="0.34146802672393228"/>
          <c:h val="0.72447613691145751"/>
        </c:manualLayout>
      </c:layout>
      <c:txPr>
        <a:bodyPr/>
        <a:lstStyle/>
        <a:p>
          <a:pPr>
            <a:defRPr sz="1400"/>
          </a:pPr>
          <a:endParaRPr lang="en-US"/>
        </a:p>
      </c:txPr>
    </c:legend>
    <c:plotVisOnly val="1"/>
    <c:dispBlanksAs val="zero"/>
  </c:chart>
  <c:txPr>
    <a:bodyPr/>
    <a:lstStyle/>
    <a:p>
      <a:pPr>
        <a:defRPr sz="1800"/>
      </a:pPr>
      <a:endParaRPr lang="en-US"/>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u="sng"/>
            </a:pPr>
            <a:r>
              <a:rPr lang="en-US" sz="1600" u="sng" dirty="0" smtClean="0"/>
              <a:t>How</a:t>
            </a:r>
            <a:r>
              <a:rPr lang="en-US" sz="1600" u="sng" baseline="0" dirty="0" smtClean="0"/>
              <a:t> much did mortgage payment increase?</a:t>
            </a:r>
            <a:endParaRPr lang="en-US" sz="1600" u="sng" dirty="0"/>
          </a:p>
        </c:rich>
      </c:tx>
    </c:title>
    <c:plotArea>
      <c:layout/>
      <c:barChart>
        <c:barDir val="col"/>
        <c:grouping val="clustered"/>
        <c:ser>
          <c:idx val="0"/>
          <c:order val="0"/>
          <c:tx>
            <c:strRef>
              <c:f>Sheet1!$B$1</c:f>
              <c:strCache>
                <c:ptCount val="1"/>
                <c:pt idx="0">
                  <c:v>Series 1</c:v>
                </c:pt>
              </c:strCache>
            </c:strRef>
          </c:tx>
          <c:spPr>
            <a:solidFill>
              <a:schemeClr val="accent3">
                <a:lumMod val="60000"/>
                <a:lumOff val="40000"/>
              </a:schemeClr>
            </a:solidFill>
          </c:spPr>
          <c:dLbls>
            <c:dLblPos val="inEnd"/>
            <c:showVal val="1"/>
          </c:dLbls>
          <c:cat>
            <c:strRef>
              <c:f>Sheet1!$A$2:$A$5</c:f>
              <c:strCache>
                <c:ptCount val="4"/>
                <c:pt idx="0">
                  <c:v>&lt;10%</c:v>
                </c:pt>
                <c:pt idx="1">
                  <c:v>11-20%</c:v>
                </c:pt>
                <c:pt idx="2">
                  <c:v>21-30%</c:v>
                </c:pt>
                <c:pt idx="3">
                  <c:v>31% +</c:v>
                </c:pt>
              </c:strCache>
            </c:strRef>
          </c:cat>
          <c:val>
            <c:numRef>
              <c:f>Sheet1!$B$2:$B$5</c:f>
              <c:numCache>
                <c:formatCode>0%</c:formatCode>
                <c:ptCount val="4"/>
                <c:pt idx="0">
                  <c:v>0.69000000000000061</c:v>
                </c:pt>
                <c:pt idx="1">
                  <c:v>0.2</c:v>
                </c:pt>
                <c:pt idx="2">
                  <c:v>6.0000000000000032E-2</c:v>
                </c:pt>
                <c:pt idx="3">
                  <c:v>0.11</c:v>
                </c:pt>
              </c:numCache>
            </c:numRef>
          </c:val>
        </c:ser>
        <c:dLbls>
          <c:showVal val="1"/>
        </c:dLbls>
        <c:gapWidth val="96"/>
        <c:axId val="66202240"/>
        <c:axId val="66204032"/>
      </c:barChart>
      <c:catAx>
        <c:axId val="66202240"/>
        <c:scaling>
          <c:orientation val="minMax"/>
        </c:scaling>
        <c:axPos val="b"/>
        <c:tickLblPos val="nextTo"/>
        <c:crossAx val="66204032"/>
        <c:crosses val="autoZero"/>
        <c:auto val="1"/>
        <c:lblAlgn val="ctr"/>
        <c:lblOffset val="100"/>
      </c:catAx>
      <c:valAx>
        <c:axId val="66204032"/>
        <c:scaling>
          <c:orientation val="minMax"/>
        </c:scaling>
        <c:delete val="1"/>
        <c:axPos val="l"/>
        <c:majorGridlines/>
        <c:numFmt formatCode="0%" sourceLinked="1"/>
        <c:tickLblPos val="none"/>
        <c:crossAx val="66202240"/>
        <c:crosses val="autoZero"/>
        <c:crossBetween val="between"/>
      </c:valAx>
    </c:plotArea>
    <c:plotVisOnly val="1"/>
    <c:dispBlanksAs val="gap"/>
  </c:chart>
  <c:txPr>
    <a:bodyPr/>
    <a:lstStyle/>
    <a:p>
      <a:pPr>
        <a:defRPr sz="1600" b="1"/>
      </a:pPr>
      <a:endParaRPr lang="en-US"/>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lang val="en-US"/>
  <c:chart>
    <c:plotArea>
      <c:layout/>
      <c:barChart>
        <c:barDir val="bar"/>
        <c:grouping val="clustered"/>
        <c:ser>
          <c:idx val="0"/>
          <c:order val="0"/>
          <c:tx>
            <c:strRef>
              <c:f>Sheet1!$B$1</c:f>
              <c:strCache>
                <c:ptCount val="1"/>
                <c:pt idx="0">
                  <c:v>2011</c:v>
                </c:pt>
              </c:strCache>
            </c:strRef>
          </c:tx>
          <c:dLbls>
            <c:txPr>
              <a:bodyPr/>
              <a:lstStyle/>
              <a:p>
                <a:pPr>
                  <a:defRPr sz="1200"/>
                </a:pPr>
                <a:endParaRPr lang="en-US"/>
              </a:p>
            </c:txPr>
            <c:dLblPos val="outEnd"/>
            <c:showVal val="1"/>
          </c:dLbls>
          <c:cat>
            <c:strRef>
              <c:f>Sheet1!$A$2:$A$9</c:f>
              <c:strCache>
                <c:ptCount val="8"/>
                <c:pt idx="0">
                  <c:v>No response</c:v>
                </c:pt>
                <c:pt idx="1">
                  <c:v>Other</c:v>
                </c:pt>
                <c:pt idx="2">
                  <c:v>$100,000 </c:v>
                </c:pt>
                <c:pt idx="3">
                  <c:v>$300,000 </c:v>
                </c:pt>
                <c:pt idx="4">
                  <c:v>$100,000/$300,000</c:v>
                </c:pt>
                <c:pt idx="5">
                  <c:v>$250,000/$500,000</c:v>
                </c:pt>
                <c:pt idx="6">
                  <c:v>$500,000/$1,000,000</c:v>
                </c:pt>
                <c:pt idx="7">
                  <c:v>$1,000,000/$3,000,000</c:v>
                </c:pt>
              </c:strCache>
            </c:strRef>
          </c:cat>
          <c:val>
            <c:numRef>
              <c:f>Sheet1!$B$2:$B$9</c:f>
              <c:numCache>
                <c:formatCode>0%</c:formatCode>
                <c:ptCount val="8"/>
                <c:pt idx="0">
                  <c:v>3.0000000000000002E-2</c:v>
                </c:pt>
                <c:pt idx="1">
                  <c:v>4.0000000000000022E-2</c:v>
                </c:pt>
                <c:pt idx="2">
                  <c:v>3.0000000000000002E-2</c:v>
                </c:pt>
                <c:pt idx="3">
                  <c:v>7.0000000000000021E-2</c:v>
                </c:pt>
                <c:pt idx="4">
                  <c:v>0.70000000000000062</c:v>
                </c:pt>
                <c:pt idx="5">
                  <c:v>3.0000000000000002E-2</c:v>
                </c:pt>
                <c:pt idx="6">
                  <c:v>2.0000000000000011E-2</c:v>
                </c:pt>
                <c:pt idx="7">
                  <c:v>8.0000000000000043E-2</c:v>
                </c:pt>
              </c:numCache>
            </c:numRef>
          </c:val>
        </c:ser>
        <c:ser>
          <c:idx val="1"/>
          <c:order val="1"/>
          <c:tx>
            <c:strRef>
              <c:f>Sheet1!$C$1</c:f>
              <c:strCache>
                <c:ptCount val="1"/>
                <c:pt idx="0">
                  <c:v>2006</c:v>
                </c:pt>
              </c:strCache>
            </c:strRef>
          </c:tx>
          <c:dLbls>
            <c:txPr>
              <a:bodyPr/>
              <a:lstStyle/>
              <a:p>
                <a:pPr>
                  <a:defRPr sz="1200"/>
                </a:pPr>
                <a:endParaRPr lang="en-US"/>
              </a:p>
            </c:txPr>
            <c:dLblPos val="outEnd"/>
            <c:showVal val="1"/>
          </c:dLbls>
          <c:cat>
            <c:strRef>
              <c:f>Sheet1!$A$2:$A$9</c:f>
              <c:strCache>
                <c:ptCount val="8"/>
                <c:pt idx="0">
                  <c:v>No response</c:v>
                </c:pt>
                <c:pt idx="1">
                  <c:v>Other</c:v>
                </c:pt>
                <c:pt idx="2">
                  <c:v>$100,000 </c:v>
                </c:pt>
                <c:pt idx="3">
                  <c:v>$300,000 </c:v>
                </c:pt>
                <c:pt idx="4">
                  <c:v>$100,000/$300,000</c:v>
                </c:pt>
                <c:pt idx="5">
                  <c:v>$250,000/$500,000</c:v>
                </c:pt>
                <c:pt idx="6">
                  <c:v>$500,000/$1,000,000</c:v>
                </c:pt>
                <c:pt idx="7">
                  <c:v>$1,000,000/$3,000,000</c:v>
                </c:pt>
              </c:strCache>
            </c:strRef>
          </c:cat>
          <c:val>
            <c:numRef>
              <c:f>Sheet1!$C$2:$C$9</c:f>
              <c:numCache>
                <c:formatCode>0%</c:formatCode>
                <c:ptCount val="8"/>
                <c:pt idx="0">
                  <c:v>8.0000000000000043E-2</c:v>
                </c:pt>
                <c:pt idx="1">
                  <c:v>8.0000000000000043E-2</c:v>
                </c:pt>
                <c:pt idx="2">
                  <c:v>3.0000000000000002E-2</c:v>
                </c:pt>
                <c:pt idx="3">
                  <c:v>4.0000000000000022E-2</c:v>
                </c:pt>
                <c:pt idx="4">
                  <c:v>0.70000000000000062</c:v>
                </c:pt>
                <c:pt idx="5">
                  <c:v>2.0000000000000011E-2</c:v>
                </c:pt>
                <c:pt idx="6">
                  <c:v>1.0000000000000005E-2</c:v>
                </c:pt>
                <c:pt idx="7">
                  <c:v>4.0000000000000022E-2</c:v>
                </c:pt>
              </c:numCache>
            </c:numRef>
          </c:val>
        </c:ser>
        <c:ser>
          <c:idx val="2"/>
          <c:order val="2"/>
          <c:tx>
            <c:strRef>
              <c:f>Sheet1!$D$1</c:f>
              <c:strCache>
                <c:ptCount val="1"/>
                <c:pt idx="0">
                  <c:v>2001</c:v>
                </c:pt>
              </c:strCache>
            </c:strRef>
          </c:tx>
          <c:dLbls>
            <c:txPr>
              <a:bodyPr/>
              <a:lstStyle/>
              <a:p>
                <a:pPr>
                  <a:defRPr sz="1200"/>
                </a:pPr>
                <a:endParaRPr lang="en-US"/>
              </a:p>
            </c:txPr>
            <c:dLblPos val="outEnd"/>
            <c:showVal val="1"/>
          </c:dLbls>
          <c:cat>
            <c:strRef>
              <c:f>Sheet1!$A$2:$A$9</c:f>
              <c:strCache>
                <c:ptCount val="8"/>
                <c:pt idx="0">
                  <c:v>No response</c:v>
                </c:pt>
                <c:pt idx="1">
                  <c:v>Other</c:v>
                </c:pt>
                <c:pt idx="2">
                  <c:v>$100,000 </c:v>
                </c:pt>
                <c:pt idx="3">
                  <c:v>$300,000 </c:v>
                </c:pt>
                <c:pt idx="4">
                  <c:v>$100,000/$300,000</c:v>
                </c:pt>
                <c:pt idx="5">
                  <c:v>$250,000/$500,000</c:v>
                </c:pt>
                <c:pt idx="6">
                  <c:v>$500,000/$1,000,000</c:v>
                </c:pt>
                <c:pt idx="7">
                  <c:v>$1,000,000/$3,000,000</c:v>
                </c:pt>
              </c:strCache>
            </c:strRef>
          </c:cat>
          <c:val>
            <c:numRef>
              <c:f>Sheet1!$D$2:$D$9</c:f>
              <c:numCache>
                <c:formatCode>0%</c:formatCode>
                <c:ptCount val="8"/>
                <c:pt idx="0">
                  <c:v>0.18000000000000019</c:v>
                </c:pt>
                <c:pt idx="1">
                  <c:v>9.0000000000000024E-2</c:v>
                </c:pt>
                <c:pt idx="2">
                  <c:v>3.0000000000000002E-2</c:v>
                </c:pt>
                <c:pt idx="3">
                  <c:v>3.0000000000000002E-2</c:v>
                </c:pt>
                <c:pt idx="4">
                  <c:v>0.56999999999999995</c:v>
                </c:pt>
                <c:pt idx="5">
                  <c:v>3.0000000000000002E-2</c:v>
                </c:pt>
                <c:pt idx="6">
                  <c:v>3.0000000000000002E-2</c:v>
                </c:pt>
                <c:pt idx="7">
                  <c:v>4.0000000000000022E-2</c:v>
                </c:pt>
              </c:numCache>
            </c:numRef>
          </c:val>
        </c:ser>
        <c:dLbls>
          <c:showVal val="1"/>
        </c:dLbls>
        <c:gapWidth val="22"/>
        <c:axId val="66596224"/>
        <c:axId val="66626688"/>
      </c:barChart>
      <c:catAx>
        <c:axId val="66596224"/>
        <c:scaling>
          <c:orientation val="minMax"/>
        </c:scaling>
        <c:axPos val="l"/>
        <c:tickLblPos val="nextTo"/>
        <c:txPr>
          <a:bodyPr/>
          <a:lstStyle/>
          <a:p>
            <a:pPr>
              <a:defRPr sz="1200"/>
            </a:pPr>
            <a:endParaRPr lang="en-US"/>
          </a:p>
        </c:txPr>
        <c:crossAx val="66626688"/>
        <c:crosses val="autoZero"/>
        <c:auto val="1"/>
        <c:lblAlgn val="ctr"/>
        <c:lblOffset val="100"/>
      </c:catAx>
      <c:valAx>
        <c:axId val="66626688"/>
        <c:scaling>
          <c:orientation val="minMax"/>
        </c:scaling>
        <c:delete val="1"/>
        <c:axPos val="b"/>
        <c:majorGridlines/>
        <c:numFmt formatCode="0%" sourceLinked="1"/>
        <c:tickLblPos val="none"/>
        <c:crossAx val="66596224"/>
        <c:crosses val="autoZero"/>
        <c:crossBetween val="between"/>
      </c:valAx>
    </c:plotArea>
    <c:legend>
      <c:legendPos val="l"/>
      <c:layout>
        <c:manualLayout>
          <c:xMode val="edge"/>
          <c:yMode val="edge"/>
          <c:x val="0"/>
          <c:y val="0.59062095086215449"/>
          <c:w val="9.0021289005540975E-2"/>
          <c:h val="0.30274427944829052"/>
        </c:manualLayout>
      </c:layout>
      <c:overlay val="1"/>
      <c:spPr>
        <a:solidFill>
          <a:schemeClr val="lt1"/>
        </a:solidFill>
        <a:ln w="25400" cap="flat" cmpd="sng" algn="ctr">
          <a:solidFill>
            <a:schemeClr val="accent6"/>
          </a:solidFill>
          <a:prstDash val="solid"/>
        </a:ln>
        <a:effectLst/>
      </c:spPr>
      <c:txPr>
        <a:bodyPr/>
        <a:lstStyle/>
        <a:p>
          <a:pPr>
            <a:defRPr>
              <a:solidFill>
                <a:schemeClr val="dk1"/>
              </a:solidFill>
              <a:latin typeface="+mn-lt"/>
              <a:ea typeface="+mn-ea"/>
              <a:cs typeface="+mn-cs"/>
            </a:defRPr>
          </a:pPr>
          <a:endParaRPr lang="en-US"/>
        </a:p>
      </c:txPr>
    </c:legend>
    <c:plotVisOnly val="1"/>
    <c:dispBlanksAs val="gap"/>
  </c:chart>
  <c:txPr>
    <a:bodyPr/>
    <a:lstStyle/>
    <a:p>
      <a:pPr>
        <a:defRPr sz="1400" b="0"/>
      </a:pPr>
      <a:endParaRPr lang="en-US"/>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lang val="en-US"/>
  <c:style val="5"/>
  <c:chart>
    <c:autoTitleDeleted val="1"/>
    <c:plotArea>
      <c:layout>
        <c:manualLayout>
          <c:layoutTarget val="inner"/>
          <c:xMode val="edge"/>
          <c:yMode val="edge"/>
          <c:x val="0.47923036964129484"/>
          <c:y val="0"/>
          <c:w val="0.49993629702537207"/>
          <c:h val="0.92666666666666653"/>
        </c:manualLayout>
      </c:layout>
      <c:barChart>
        <c:barDir val="bar"/>
        <c:grouping val="clustered"/>
        <c:ser>
          <c:idx val="0"/>
          <c:order val="0"/>
          <c:tx>
            <c:strRef>
              <c:f>Sheet1!$B$1</c:f>
              <c:strCache>
                <c:ptCount val="1"/>
                <c:pt idx="0">
                  <c:v>Series 1</c:v>
                </c:pt>
              </c:strCache>
            </c:strRef>
          </c:tx>
          <c:dLbls>
            <c:txPr>
              <a:bodyPr/>
              <a:lstStyle/>
              <a:p>
                <a:pPr>
                  <a:defRPr>
                    <a:solidFill>
                      <a:schemeClr val="bg1"/>
                    </a:solidFill>
                  </a:defRPr>
                </a:pPr>
                <a:endParaRPr lang="en-US"/>
              </a:p>
            </c:txPr>
            <c:dLblPos val="inEnd"/>
            <c:showVal val="1"/>
          </c:dLbls>
          <c:cat>
            <c:strRef>
              <c:f>Sheet1!$A$2:$A$6</c:f>
              <c:strCache>
                <c:ptCount val="5"/>
                <c:pt idx="0">
                  <c:v>Policy premiums too high</c:v>
                </c:pt>
                <c:pt idx="1">
                  <c:v>Evaluating different company offers</c:v>
                </c:pt>
                <c:pt idx="2">
                  <c:v>Considering increasing my coverage</c:v>
                </c:pt>
                <c:pt idx="3">
                  <c:v>Considering moving practice outside PR</c:v>
                </c:pt>
                <c:pt idx="4">
                  <c:v>Considerting retirement/close office</c:v>
                </c:pt>
              </c:strCache>
            </c:strRef>
          </c:cat>
          <c:val>
            <c:numRef>
              <c:f>Sheet1!$B$2:$B$6</c:f>
              <c:numCache>
                <c:formatCode>0%</c:formatCode>
                <c:ptCount val="5"/>
                <c:pt idx="0">
                  <c:v>0.73000000000000065</c:v>
                </c:pt>
                <c:pt idx="1">
                  <c:v>0.21000000000000019</c:v>
                </c:pt>
                <c:pt idx="2">
                  <c:v>0.15000000000000019</c:v>
                </c:pt>
                <c:pt idx="3">
                  <c:v>0.16</c:v>
                </c:pt>
                <c:pt idx="4">
                  <c:v>8.0000000000000043E-2</c:v>
                </c:pt>
              </c:numCache>
            </c:numRef>
          </c:val>
        </c:ser>
        <c:dLbls>
          <c:showVal val="1"/>
        </c:dLbls>
        <c:gapWidth val="42"/>
        <c:axId val="65009920"/>
        <c:axId val="66568192"/>
      </c:barChart>
      <c:catAx>
        <c:axId val="65009920"/>
        <c:scaling>
          <c:orientation val="minMax"/>
        </c:scaling>
        <c:axPos val="l"/>
        <c:tickLblPos val="nextTo"/>
        <c:txPr>
          <a:bodyPr/>
          <a:lstStyle/>
          <a:p>
            <a:pPr>
              <a:defRPr sz="1600"/>
            </a:pPr>
            <a:endParaRPr lang="en-US"/>
          </a:p>
        </c:txPr>
        <c:crossAx val="66568192"/>
        <c:crosses val="autoZero"/>
        <c:auto val="1"/>
        <c:lblAlgn val="ctr"/>
        <c:lblOffset val="100"/>
      </c:catAx>
      <c:valAx>
        <c:axId val="66568192"/>
        <c:scaling>
          <c:orientation val="minMax"/>
        </c:scaling>
        <c:delete val="1"/>
        <c:axPos val="b"/>
        <c:majorGridlines/>
        <c:numFmt formatCode="0%" sourceLinked="1"/>
        <c:tickLblPos val="none"/>
        <c:crossAx val="65009920"/>
        <c:crosses val="autoZero"/>
        <c:crossBetween val="between"/>
      </c:valAx>
    </c:plotArea>
    <c:plotVisOnly val="1"/>
    <c:dispBlanksAs val="gap"/>
  </c:chart>
  <c:txPr>
    <a:bodyPr/>
    <a:lstStyle/>
    <a:p>
      <a:pPr>
        <a:defRPr sz="1800" b="1"/>
      </a:pPr>
      <a:endParaRPr lang="en-US"/>
    </a:p>
  </c:tx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lang val="en-US"/>
  <c:style val="5"/>
  <c:chart>
    <c:title>
      <c:tx>
        <c:rich>
          <a:bodyPr/>
          <a:lstStyle/>
          <a:p>
            <a:pPr>
              <a:defRPr sz="1400"/>
            </a:pPr>
            <a:r>
              <a:rPr lang="en-US" sz="1400" u="sng" dirty="0"/>
              <a:t>Reasons why doctors don’t </a:t>
            </a:r>
            <a:r>
              <a:rPr lang="en-US" sz="1400" u="sng" dirty="0" smtClean="0"/>
              <a:t>have</a:t>
            </a:r>
            <a:r>
              <a:rPr lang="en-US" sz="1400" u="sng" baseline="0" dirty="0" smtClean="0"/>
              <a:t> </a:t>
            </a:r>
            <a:r>
              <a:rPr lang="en-US" sz="1400" u="sng" dirty="0" smtClean="0"/>
              <a:t>state </a:t>
            </a:r>
            <a:r>
              <a:rPr lang="en-US" sz="1400" u="sng" dirty="0"/>
              <a:t>of the art equipmen</a:t>
            </a:r>
            <a:r>
              <a:rPr lang="en-US" sz="1400" dirty="0"/>
              <a:t>t</a:t>
            </a:r>
          </a:p>
        </c:rich>
      </c:tx>
    </c:title>
    <c:plotArea>
      <c:layout>
        <c:manualLayout>
          <c:layoutTarget val="inner"/>
          <c:xMode val="edge"/>
          <c:yMode val="edge"/>
          <c:x val="0.56190630468066449"/>
          <c:y val="0.12886524822695036"/>
          <c:w val="0.41899647309711335"/>
          <c:h val="0.83446808510638248"/>
        </c:manualLayout>
      </c:layout>
      <c:barChart>
        <c:barDir val="bar"/>
        <c:grouping val="clustered"/>
        <c:ser>
          <c:idx val="0"/>
          <c:order val="0"/>
          <c:tx>
            <c:strRef>
              <c:f>Sheet1!$B$1</c:f>
              <c:strCache>
                <c:ptCount val="1"/>
                <c:pt idx="0">
                  <c:v>Series 1</c:v>
                </c:pt>
              </c:strCache>
            </c:strRef>
          </c:tx>
          <c:dLbls>
            <c:txPr>
              <a:bodyPr/>
              <a:lstStyle/>
              <a:p>
                <a:pPr>
                  <a:defRPr>
                    <a:solidFill>
                      <a:schemeClr val="bg1"/>
                    </a:solidFill>
                  </a:defRPr>
                </a:pPr>
                <a:endParaRPr lang="en-US"/>
              </a:p>
            </c:txPr>
            <c:dLblPos val="inEnd"/>
            <c:showVal val="1"/>
          </c:dLbls>
          <c:cat>
            <c:strRef>
              <c:f>Sheet1!$A$2:$A$8</c:f>
              <c:strCache>
                <c:ptCount val="7"/>
                <c:pt idx="0">
                  <c:v>Considering retirement/close office</c:v>
                </c:pt>
                <c:pt idx="1">
                  <c:v>Researching equipment available</c:v>
                </c:pt>
                <c:pt idx="2">
                  <c:v>Evaluating different company offers</c:v>
                </c:pt>
                <c:pt idx="3">
                  <c:v>Considering moving practice out of PR</c:v>
                </c:pt>
                <c:pt idx="4">
                  <c:v>Newest not better for patients</c:v>
                </c:pt>
                <c:pt idx="5">
                  <c:v>Newest not better than what I have</c:v>
                </c:pt>
                <c:pt idx="6">
                  <c:v>Too expensive</c:v>
                </c:pt>
              </c:strCache>
            </c:strRef>
          </c:cat>
          <c:val>
            <c:numRef>
              <c:f>Sheet1!$B$2:$B$8</c:f>
              <c:numCache>
                <c:formatCode>0%</c:formatCode>
                <c:ptCount val="7"/>
                <c:pt idx="0">
                  <c:v>9.0000000000000024E-2</c:v>
                </c:pt>
                <c:pt idx="1">
                  <c:v>0.12000000000000002</c:v>
                </c:pt>
                <c:pt idx="2">
                  <c:v>0.13</c:v>
                </c:pt>
                <c:pt idx="3">
                  <c:v>0.16</c:v>
                </c:pt>
                <c:pt idx="4">
                  <c:v>0.18000000000000019</c:v>
                </c:pt>
                <c:pt idx="5">
                  <c:v>0.24000000000000019</c:v>
                </c:pt>
                <c:pt idx="6">
                  <c:v>0.91</c:v>
                </c:pt>
              </c:numCache>
            </c:numRef>
          </c:val>
        </c:ser>
        <c:dLbls>
          <c:showVal val="1"/>
        </c:dLbls>
        <c:gapWidth val="42"/>
        <c:axId val="58848768"/>
        <c:axId val="58850304"/>
      </c:barChart>
      <c:catAx>
        <c:axId val="58848768"/>
        <c:scaling>
          <c:orientation val="minMax"/>
        </c:scaling>
        <c:axPos val="l"/>
        <c:tickLblPos val="nextTo"/>
        <c:crossAx val="58850304"/>
        <c:crosses val="autoZero"/>
        <c:auto val="1"/>
        <c:lblAlgn val="ctr"/>
        <c:lblOffset val="100"/>
      </c:catAx>
      <c:valAx>
        <c:axId val="58850304"/>
        <c:scaling>
          <c:orientation val="minMax"/>
        </c:scaling>
        <c:delete val="1"/>
        <c:axPos val="b"/>
        <c:majorGridlines/>
        <c:numFmt formatCode="0%" sourceLinked="1"/>
        <c:tickLblPos val="none"/>
        <c:crossAx val="58848768"/>
        <c:crosses val="autoZero"/>
        <c:crossBetween val="between"/>
      </c:valAx>
    </c:plotArea>
    <c:plotVisOnly val="1"/>
    <c:dispBlanksAs val="gap"/>
  </c:chart>
  <c:txPr>
    <a:bodyPr/>
    <a:lstStyle/>
    <a:p>
      <a:pPr>
        <a:defRPr sz="1400" b="1"/>
      </a:pPr>
      <a:endParaRPr lang="en-US"/>
    </a:p>
  </c:txPr>
  <c:externalData r:id="rId1"/>
</c:chartSpace>
</file>

<file path=ppt/charts/chart19.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2000" u="sng"/>
            </a:pPr>
            <a:r>
              <a:rPr lang="en-US" sz="2000" u="sng" dirty="0"/>
              <a:t>Does the price include transportation costs?</a:t>
            </a:r>
          </a:p>
        </c:rich>
      </c:tx>
    </c:title>
    <c:plotArea>
      <c:layout/>
      <c:barChart>
        <c:barDir val="bar"/>
        <c:grouping val="clustered"/>
        <c:ser>
          <c:idx val="0"/>
          <c:order val="0"/>
          <c:tx>
            <c:strRef>
              <c:f>Sheet1!$B$1</c:f>
              <c:strCache>
                <c:ptCount val="1"/>
                <c:pt idx="0">
                  <c:v>Series 1</c:v>
                </c:pt>
              </c:strCache>
            </c:strRef>
          </c:tx>
          <c:spPr>
            <a:solidFill>
              <a:schemeClr val="accent1">
                <a:lumMod val="75000"/>
              </a:schemeClr>
            </a:solidFill>
          </c:spPr>
          <c:dLbls>
            <c:txPr>
              <a:bodyPr/>
              <a:lstStyle/>
              <a:p>
                <a:pPr>
                  <a:defRPr>
                    <a:solidFill>
                      <a:schemeClr val="bg1"/>
                    </a:solidFill>
                  </a:defRPr>
                </a:pPr>
                <a:endParaRPr lang="en-US"/>
              </a:p>
            </c:txPr>
            <c:dLblPos val="inEnd"/>
            <c:showVal val="1"/>
          </c:dLbls>
          <c:cat>
            <c:strRef>
              <c:f>Sheet1!$A$2:$A$6</c:f>
              <c:strCache>
                <c:ptCount val="5"/>
                <c:pt idx="0">
                  <c:v>Don’t know</c:v>
                </c:pt>
                <c:pt idx="1">
                  <c:v>No response</c:v>
                </c:pt>
                <c:pt idx="2">
                  <c:v>Depends on supplier</c:v>
                </c:pt>
                <c:pt idx="3">
                  <c:v>Paid separately</c:v>
                </c:pt>
                <c:pt idx="4">
                  <c:v>Included in total price</c:v>
                </c:pt>
              </c:strCache>
            </c:strRef>
          </c:cat>
          <c:val>
            <c:numRef>
              <c:f>Sheet1!$B$2:$B$6</c:f>
              <c:numCache>
                <c:formatCode>0%</c:formatCode>
                <c:ptCount val="5"/>
                <c:pt idx="0">
                  <c:v>0.11</c:v>
                </c:pt>
                <c:pt idx="1">
                  <c:v>0.17</c:v>
                </c:pt>
                <c:pt idx="2">
                  <c:v>0.16</c:v>
                </c:pt>
                <c:pt idx="3">
                  <c:v>0.1</c:v>
                </c:pt>
                <c:pt idx="4">
                  <c:v>0.47000000000000008</c:v>
                </c:pt>
              </c:numCache>
            </c:numRef>
          </c:val>
        </c:ser>
        <c:dLbls>
          <c:showVal val="1"/>
        </c:dLbls>
        <c:gapWidth val="75"/>
        <c:axId val="59094912"/>
        <c:axId val="59096448"/>
      </c:barChart>
      <c:catAx>
        <c:axId val="59094912"/>
        <c:scaling>
          <c:orientation val="minMax"/>
        </c:scaling>
        <c:axPos val="l"/>
        <c:tickLblPos val="nextTo"/>
        <c:txPr>
          <a:bodyPr/>
          <a:lstStyle/>
          <a:p>
            <a:pPr>
              <a:defRPr sz="1600"/>
            </a:pPr>
            <a:endParaRPr lang="en-US"/>
          </a:p>
        </c:txPr>
        <c:crossAx val="59096448"/>
        <c:crosses val="autoZero"/>
        <c:auto val="1"/>
        <c:lblAlgn val="ctr"/>
        <c:lblOffset val="100"/>
      </c:catAx>
      <c:valAx>
        <c:axId val="59096448"/>
        <c:scaling>
          <c:orientation val="minMax"/>
        </c:scaling>
        <c:delete val="1"/>
        <c:axPos val="b"/>
        <c:majorGridlines/>
        <c:numFmt formatCode="0%" sourceLinked="1"/>
        <c:tickLblPos val="none"/>
        <c:crossAx val="59094912"/>
        <c:crosses val="autoZero"/>
        <c:crossBetween val="between"/>
      </c:valAx>
    </c:plotArea>
    <c:plotVisOnly val="1"/>
    <c:dispBlanksAs val="gap"/>
  </c:chart>
  <c:txPr>
    <a:bodyPr/>
    <a:lstStyle/>
    <a:p>
      <a:pPr>
        <a:defRPr sz="1800" b="1"/>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Sheet1!$B$1</c:f>
              <c:strCache>
                <c:ptCount val="1"/>
                <c:pt idx="0">
                  <c:v>All Doctors in PR</c:v>
                </c:pt>
              </c:strCache>
            </c:strRef>
          </c:tx>
          <c:dLbls>
            <c:showVal val="1"/>
          </c:dLbls>
          <c:cat>
            <c:strRef>
              <c:f>Sheet1!$A$2:$A$6</c:f>
              <c:strCache>
                <c:ptCount val="5"/>
                <c:pt idx="0">
                  <c:v>PR</c:v>
                </c:pt>
                <c:pt idx="1">
                  <c:v>DR</c:v>
                </c:pt>
                <c:pt idx="2">
                  <c:v>Mexico</c:v>
                </c:pt>
                <c:pt idx="3">
                  <c:v>Spain</c:v>
                </c:pt>
                <c:pt idx="4">
                  <c:v>US</c:v>
                </c:pt>
              </c:strCache>
            </c:strRef>
          </c:cat>
          <c:val>
            <c:numRef>
              <c:f>Sheet1!$B$2:$B$6</c:f>
              <c:numCache>
                <c:formatCode>0%</c:formatCode>
                <c:ptCount val="5"/>
                <c:pt idx="0">
                  <c:v>0.53</c:v>
                </c:pt>
                <c:pt idx="1">
                  <c:v>0.19</c:v>
                </c:pt>
                <c:pt idx="2">
                  <c:v>0.18000000000000019</c:v>
                </c:pt>
                <c:pt idx="3">
                  <c:v>8.0000000000000043E-2</c:v>
                </c:pt>
                <c:pt idx="4">
                  <c:v>3.0000000000000002E-2</c:v>
                </c:pt>
              </c:numCache>
            </c:numRef>
          </c:val>
        </c:ser>
        <c:ser>
          <c:idx val="1"/>
          <c:order val="1"/>
          <c:tx>
            <c:strRef>
              <c:f>Sheet1!$C$1</c:f>
              <c:strCache>
                <c:ptCount val="1"/>
                <c:pt idx="0">
                  <c:v>Specialists</c:v>
                </c:pt>
              </c:strCache>
            </c:strRef>
          </c:tx>
          <c:spPr>
            <a:solidFill>
              <a:schemeClr val="accent3"/>
            </a:solidFill>
          </c:spPr>
          <c:dLbls>
            <c:showVal val="1"/>
          </c:dLbls>
          <c:cat>
            <c:strRef>
              <c:f>Sheet1!$A$2:$A$6</c:f>
              <c:strCache>
                <c:ptCount val="5"/>
                <c:pt idx="0">
                  <c:v>PR</c:v>
                </c:pt>
                <c:pt idx="1">
                  <c:v>DR</c:v>
                </c:pt>
                <c:pt idx="2">
                  <c:v>Mexico</c:v>
                </c:pt>
                <c:pt idx="3">
                  <c:v>Spain</c:v>
                </c:pt>
                <c:pt idx="4">
                  <c:v>US</c:v>
                </c:pt>
              </c:strCache>
            </c:strRef>
          </c:cat>
          <c:val>
            <c:numRef>
              <c:f>Sheet1!$C$2:$C$6</c:f>
              <c:numCache>
                <c:formatCode>0%</c:formatCode>
                <c:ptCount val="5"/>
                <c:pt idx="0">
                  <c:v>0.78</c:v>
                </c:pt>
                <c:pt idx="1">
                  <c:v>4.0000000000000022E-2</c:v>
                </c:pt>
                <c:pt idx="2">
                  <c:v>8.0000000000000043E-2</c:v>
                </c:pt>
                <c:pt idx="3">
                  <c:v>8.0000000000000043E-2</c:v>
                </c:pt>
                <c:pt idx="4">
                  <c:v>6.0000000000000032E-2</c:v>
                </c:pt>
              </c:numCache>
            </c:numRef>
          </c:val>
        </c:ser>
        <c:dLbls>
          <c:showVal val="1"/>
        </c:dLbls>
        <c:axId val="62968960"/>
        <c:axId val="62970496"/>
      </c:barChart>
      <c:catAx>
        <c:axId val="62968960"/>
        <c:scaling>
          <c:orientation val="minMax"/>
        </c:scaling>
        <c:axPos val="b"/>
        <c:tickLblPos val="nextTo"/>
        <c:crossAx val="62970496"/>
        <c:crosses val="autoZero"/>
        <c:auto val="1"/>
        <c:lblAlgn val="ctr"/>
        <c:lblOffset val="100"/>
      </c:catAx>
      <c:valAx>
        <c:axId val="62970496"/>
        <c:scaling>
          <c:orientation val="minMax"/>
        </c:scaling>
        <c:delete val="1"/>
        <c:axPos val="l"/>
        <c:majorGridlines/>
        <c:numFmt formatCode="0%" sourceLinked="1"/>
        <c:tickLblPos val="none"/>
        <c:crossAx val="62968960"/>
        <c:crosses val="autoZero"/>
        <c:crossBetween val="between"/>
      </c:valAx>
    </c:plotArea>
    <c:legend>
      <c:legendPos val="t"/>
      <c:layout>
        <c:manualLayout>
          <c:xMode val="edge"/>
          <c:yMode val="edge"/>
          <c:x val="0.21393907471980922"/>
          <c:y val="1.9607843137254902E-2"/>
          <c:w val="0.52978484802016179"/>
          <c:h val="8.7144511347846246E-2"/>
        </c:manualLayout>
      </c:layout>
    </c:legend>
    <c:plotVisOnly val="1"/>
    <c:dispBlanksAs val="gap"/>
  </c:chart>
  <c:txPr>
    <a:bodyPr/>
    <a:lstStyle/>
    <a:p>
      <a:pPr>
        <a:defRPr sz="1800" b="1"/>
      </a:pPr>
      <a:endParaRPr lang="en-US"/>
    </a:p>
  </c:txPr>
  <c:externalData r:id="rId1"/>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600" u="sng"/>
            </a:pPr>
            <a:r>
              <a:rPr lang="en-US" sz="1600" u="sng" dirty="0" smtClean="0"/>
              <a:t>Why</a:t>
            </a:r>
            <a:r>
              <a:rPr lang="en-US" sz="1600" u="sng" baseline="0" dirty="0" smtClean="0"/>
              <a:t> have the overall costs of practicing medicine risen?</a:t>
            </a:r>
            <a:endParaRPr lang="en-US" sz="1600" u="sng" dirty="0"/>
          </a:p>
        </c:rich>
      </c:tx>
      <c:layout>
        <c:manualLayout>
          <c:xMode val="edge"/>
          <c:yMode val="edge"/>
          <c:x val="0.11068585944115163"/>
          <c:y val="0"/>
        </c:manualLayout>
      </c:layout>
    </c:title>
    <c:plotArea>
      <c:layout/>
      <c:barChart>
        <c:barDir val="bar"/>
        <c:grouping val="clustered"/>
        <c:ser>
          <c:idx val="0"/>
          <c:order val="0"/>
          <c:tx>
            <c:strRef>
              <c:f>Sheet1!$B$1</c:f>
              <c:strCache>
                <c:ptCount val="1"/>
                <c:pt idx="0">
                  <c:v>Series 1</c:v>
                </c:pt>
              </c:strCache>
            </c:strRef>
          </c:tx>
          <c:spPr>
            <a:solidFill>
              <a:srgbClr val="3891A7">
                <a:lumMod val="75000"/>
              </a:srgbClr>
            </a:solidFill>
          </c:spPr>
          <c:dLbls>
            <c:txPr>
              <a:bodyPr/>
              <a:lstStyle/>
              <a:p>
                <a:pPr>
                  <a:defRPr>
                    <a:solidFill>
                      <a:schemeClr val="bg1"/>
                    </a:solidFill>
                  </a:defRPr>
                </a:pPr>
                <a:endParaRPr lang="en-US"/>
              </a:p>
            </c:txPr>
            <c:dLblPos val="inEnd"/>
            <c:showVal val="1"/>
          </c:dLbls>
          <c:cat>
            <c:strRef>
              <c:f>Sheet1!$A$2:$A$10</c:f>
              <c:strCache>
                <c:ptCount val="9"/>
                <c:pt idx="0">
                  <c:v>High rent/mortgage</c:v>
                </c:pt>
                <c:pt idx="1">
                  <c:v>High malpractice insurance rates</c:v>
                </c:pt>
                <c:pt idx="2">
                  <c:v>High medical equip costs</c:v>
                </c:pt>
                <c:pt idx="3">
                  <c:v>Low Medicare fees</c:v>
                </c:pt>
                <c:pt idx="4">
                  <c:v>High cost medical supplies</c:v>
                </c:pt>
                <c:pt idx="5">
                  <c:v>Higher personnel costs</c:v>
                </c:pt>
                <c:pt idx="6">
                  <c:v>Other utilities cost</c:v>
                </c:pt>
                <c:pt idx="7">
                  <c:v>High electricity costs</c:v>
                </c:pt>
                <c:pt idx="8">
                  <c:v>Low fees paid by health insureres</c:v>
                </c:pt>
              </c:strCache>
            </c:strRef>
          </c:cat>
          <c:val>
            <c:numRef>
              <c:f>Sheet1!$B$2:$B$10</c:f>
              <c:numCache>
                <c:formatCode>0%</c:formatCode>
                <c:ptCount val="9"/>
                <c:pt idx="0">
                  <c:v>0.63000000000000034</c:v>
                </c:pt>
                <c:pt idx="1">
                  <c:v>0.70000000000000029</c:v>
                </c:pt>
                <c:pt idx="2">
                  <c:v>0.76000000000000034</c:v>
                </c:pt>
                <c:pt idx="3">
                  <c:v>0.78</c:v>
                </c:pt>
                <c:pt idx="4">
                  <c:v>0.8400000000000003</c:v>
                </c:pt>
                <c:pt idx="5">
                  <c:v>0.8400000000000003</c:v>
                </c:pt>
                <c:pt idx="6">
                  <c:v>0.87000000000000033</c:v>
                </c:pt>
                <c:pt idx="7">
                  <c:v>0.93</c:v>
                </c:pt>
                <c:pt idx="8">
                  <c:v>0.93</c:v>
                </c:pt>
              </c:numCache>
            </c:numRef>
          </c:val>
        </c:ser>
        <c:dLbls>
          <c:showVal val="1"/>
        </c:dLbls>
        <c:gapWidth val="62"/>
        <c:axId val="59092352"/>
        <c:axId val="59352192"/>
      </c:barChart>
      <c:catAx>
        <c:axId val="59092352"/>
        <c:scaling>
          <c:orientation val="minMax"/>
        </c:scaling>
        <c:axPos val="l"/>
        <c:tickLblPos val="nextTo"/>
        <c:crossAx val="59352192"/>
        <c:crosses val="autoZero"/>
        <c:auto val="1"/>
        <c:lblAlgn val="ctr"/>
        <c:lblOffset val="100"/>
      </c:catAx>
      <c:valAx>
        <c:axId val="59352192"/>
        <c:scaling>
          <c:orientation val="minMax"/>
        </c:scaling>
        <c:delete val="1"/>
        <c:axPos val="b"/>
        <c:majorGridlines/>
        <c:numFmt formatCode="0%" sourceLinked="1"/>
        <c:tickLblPos val="none"/>
        <c:crossAx val="59092352"/>
        <c:crosses val="autoZero"/>
        <c:crossBetween val="between"/>
      </c:valAx>
    </c:plotArea>
    <c:plotVisOnly val="1"/>
    <c:dispBlanksAs val="gap"/>
  </c:chart>
  <c:txPr>
    <a:bodyPr/>
    <a:lstStyle/>
    <a:p>
      <a:pPr>
        <a:defRPr sz="1400" b="1"/>
      </a:pPr>
      <a:endParaRPr lang="en-US"/>
    </a:p>
  </c:txPr>
  <c:externalData r:id="rId1"/>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bar"/>
        <c:grouping val="clustered"/>
        <c:ser>
          <c:idx val="0"/>
          <c:order val="0"/>
          <c:tx>
            <c:strRef>
              <c:f>Sheet1!$B$1</c:f>
              <c:strCache>
                <c:ptCount val="1"/>
                <c:pt idx="0">
                  <c:v>Series 1</c:v>
                </c:pt>
              </c:strCache>
            </c:strRef>
          </c:tx>
          <c:dLbls>
            <c:txPr>
              <a:bodyPr/>
              <a:lstStyle/>
              <a:p>
                <a:pPr>
                  <a:defRPr>
                    <a:solidFill>
                      <a:schemeClr val="bg1"/>
                    </a:solidFill>
                  </a:defRPr>
                </a:pPr>
                <a:endParaRPr lang="en-US"/>
              </a:p>
            </c:txPr>
            <c:dLblPos val="inEnd"/>
            <c:showVal val="1"/>
          </c:dLbls>
          <c:cat>
            <c:strRef>
              <c:f>Sheet1!$A$2:$A$10</c:f>
              <c:strCache>
                <c:ptCount val="9"/>
                <c:pt idx="0">
                  <c:v>Better personnel available</c:v>
                </c:pt>
                <c:pt idx="1">
                  <c:v>Less payment problems Medicare</c:v>
                </c:pt>
                <c:pt idx="2">
                  <c:v>Better educational opportunities</c:v>
                </c:pt>
                <c:pt idx="3">
                  <c:v>Better professional development</c:v>
                </c:pt>
                <c:pt idx="4">
                  <c:v>Less payment problems health insurers</c:v>
                </c:pt>
                <c:pt idx="5">
                  <c:v>Higher Medicare fees</c:v>
                </c:pt>
                <c:pt idx="6">
                  <c:v>Higher fees from health insureres</c:v>
                </c:pt>
                <c:pt idx="7">
                  <c:v>Better working conditions</c:v>
                </c:pt>
                <c:pt idx="8">
                  <c:v>Economic reasons, higher salary</c:v>
                </c:pt>
              </c:strCache>
            </c:strRef>
          </c:cat>
          <c:val>
            <c:numRef>
              <c:f>Sheet1!$B$2:$B$10</c:f>
              <c:numCache>
                <c:formatCode>0%</c:formatCode>
                <c:ptCount val="9"/>
                <c:pt idx="0">
                  <c:v>0.47000000000000008</c:v>
                </c:pt>
                <c:pt idx="1">
                  <c:v>0.5</c:v>
                </c:pt>
                <c:pt idx="2">
                  <c:v>0.51</c:v>
                </c:pt>
                <c:pt idx="3">
                  <c:v>0.63000000000000089</c:v>
                </c:pt>
                <c:pt idx="4">
                  <c:v>0.6400000000000009</c:v>
                </c:pt>
                <c:pt idx="5">
                  <c:v>0.77000000000000091</c:v>
                </c:pt>
                <c:pt idx="6">
                  <c:v>0.9</c:v>
                </c:pt>
                <c:pt idx="7">
                  <c:v>0.9</c:v>
                </c:pt>
                <c:pt idx="8">
                  <c:v>0.96000000000000063</c:v>
                </c:pt>
              </c:numCache>
            </c:numRef>
          </c:val>
        </c:ser>
        <c:dLbls>
          <c:showVal val="1"/>
        </c:dLbls>
        <c:gapWidth val="62"/>
        <c:axId val="59017088"/>
        <c:axId val="59018624"/>
      </c:barChart>
      <c:catAx>
        <c:axId val="59017088"/>
        <c:scaling>
          <c:orientation val="minMax"/>
        </c:scaling>
        <c:axPos val="l"/>
        <c:tickLblPos val="nextTo"/>
        <c:crossAx val="59018624"/>
        <c:crosses val="autoZero"/>
        <c:auto val="1"/>
        <c:lblAlgn val="ctr"/>
        <c:lblOffset val="100"/>
      </c:catAx>
      <c:valAx>
        <c:axId val="59018624"/>
        <c:scaling>
          <c:orientation val="minMax"/>
          <c:max val="1"/>
        </c:scaling>
        <c:delete val="1"/>
        <c:axPos val="b"/>
        <c:majorGridlines/>
        <c:numFmt formatCode="0%" sourceLinked="1"/>
        <c:tickLblPos val="none"/>
        <c:crossAx val="59017088"/>
        <c:crosses val="autoZero"/>
        <c:crossBetween val="between"/>
      </c:valAx>
    </c:plotArea>
    <c:plotVisOnly val="1"/>
    <c:dispBlanksAs val="gap"/>
  </c:chart>
  <c:txPr>
    <a:bodyPr/>
    <a:lstStyle/>
    <a:p>
      <a:pPr>
        <a:defRPr sz="1600" b="1"/>
      </a:pPr>
      <a:endParaRPr lang="en-US"/>
    </a:p>
  </c:txPr>
  <c:externalData r:id="rId1"/>
</c:chartSpace>
</file>

<file path=ppt/charts/chart22.xml><?xml version="1.0" encoding="utf-8"?>
<c:chartSpace xmlns:c="http://schemas.openxmlformats.org/drawingml/2006/chart" xmlns:a="http://schemas.openxmlformats.org/drawingml/2006/main" xmlns:r="http://schemas.openxmlformats.org/officeDocument/2006/relationships">
  <c:date1904 val="1"/>
  <c:lang val="en-US"/>
  <c:style val="5"/>
  <c:chart>
    <c:title>
      <c:tx>
        <c:rich>
          <a:bodyPr/>
          <a:lstStyle/>
          <a:p>
            <a:pPr>
              <a:defRPr u="sng"/>
            </a:pPr>
            <a:r>
              <a:rPr lang="en-US" u="sng" dirty="0"/>
              <a:t>Open ended comments of doctors</a:t>
            </a:r>
          </a:p>
        </c:rich>
      </c:tx>
    </c:title>
    <c:plotArea>
      <c:layout/>
      <c:barChart>
        <c:barDir val="bar"/>
        <c:grouping val="clustered"/>
        <c:ser>
          <c:idx val="0"/>
          <c:order val="0"/>
          <c:tx>
            <c:strRef>
              <c:f>Sheet1!$B$1</c:f>
              <c:strCache>
                <c:ptCount val="1"/>
                <c:pt idx="0">
                  <c:v>Series 1</c:v>
                </c:pt>
              </c:strCache>
            </c:strRef>
          </c:tx>
          <c:spPr>
            <a:solidFill>
              <a:schemeClr val="tx2">
                <a:lumMod val="40000"/>
                <a:lumOff val="60000"/>
              </a:schemeClr>
            </a:solidFill>
          </c:spPr>
          <c:dLbls>
            <c:dLblPos val="inEnd"/>
            <c:showVal val="1"/>
          </c:dLbls>
          <c:cat>
            <c:strRef>
              <c:f>Sheet1!$A$2:$A$8</c:f>
              <c:strCache>
                <c:ptCount val="7"/>
                <c:pt idx="0">
                  <c:v>Cash flow problems caused by health insurers</c:v>
                </c:pt>
                <c:pt idx="1">
                  <c:v>Unfavorable conditions for practicing medicine</c:v>
                </c:pt>
                <c:pt idx="2">
                  <c:v>Low salaries for doctors</c:v>
                </c:pt>
                <c:pt idx="3">
                  <c:v>Would go to US if wasn't for age/trying to move to US</c:v>
                </c:pt>
                <c:pt idx="4">
                  <c:v>High costs of medical practice</c:v>
                </c:pt>
                <c:pt idx="5">
                  <c:v>Fees paid for medical services from Medicare, private insurers, Mi Salud too low</c:v>
                </c:pt>
                <c:pt idx="6">
                  <c:v>Fees paid to doctors by Medicare and private insurance lower than in US/ should be equal</c:v>
                </c:pt>
              </c:strCache>
            </c:strRef>
          </c:cat>
          <c:val>
            <c:numRef>
              <c:f>Sheet1!$B$2:$B$8</c:f>
              <c:numCache>
                <c:formatCode>0%</c:formatCode>
                <c:ptCount val="7"/>
                <c:pt idx="0">
                  <c:v>0.1</c:v>
                </c:pt>
                <c:pt idx="1">
                  <c:v>0.1</c:v>
                </c:pt>
                <c:pt idx="2">
                  <c:v>0.1</c:v>
                </c:pt>
                <c:pt idx="3">
                  <c:v>0.11</c:v>
                </c:pt>
                <c:pt idx="4">
                  <c:v>0.15000000000000008</c:v>
                </c:pt>
                <c:pt idx="5">
                  <c:v>0.21000000000000008</c:v>
                </c:pt>
                <c:pt idx="6">
                  <c:v>0.23</c:v>
                </c:pt>
              </c:numCache>
            </c:numRef>
          </c:val>
        </c:ser>
        <c:dLbls>
          <c:showVal val="1"/>
        </c:dLbls>
        <c:gapWidth val="41"/>
        <c:axId val="67637632"/>
        <c:axId val="67639168"/>
      </c:barChart>
      <c:catAx>
        <c:axId val="67637632"/>
        <c:scaling>
          <c:orientation val="minMax"/>
        </c:scaling>
        <c:axPos val="l"/>
        <c:tickLblPos val="nextTo"/>
        <c:txPr>
          <a:bodyPr/>
          <a:lstStyle/>
          <a:p>
            <a:pPr>
              <a:defRPr sz="1300"/>
            </a:pPr>
            <a:endParaRPr lang="en-US"/>
          </a:p>
        </c:txPr>
        <c:crossAx val="67639168"/>
        <c:crosses val="autoZero"/>
        <c:auto val="1"/>
        <c:lblAlgn val="ctr"/>
        <c:lblOffset val="100"/>
      </c:catAx>
      <c:valAx>
        <c:axId val="67639168"/>
        <c:scaling>
          <c:orientation val="minMax"/>
        </c:scaling>
        <c:delete val="1"/>
        <c:axPos val="b"/>
        <c:majorGridlines/>
        <c:numFmt formatCode="0%" sourceLinked="1"/>
        <c:tickLblPos val="none"/>
        <c:crossAx val="67637632"/>
        <c:crosses val="autoZero"/>
        <c:crossBetween val="between"/>
      </c:valAx>
    </c:plotArea>
    <c:plotVisOnly val="1"/>
    <c:dispBlanksAs val="gap"/>
  </c:chart>
  <c:txPr>
    <a:bodyPr/>
    <a:lstStyle/>
    <a:p>
      <a:pPr>
        <a:defRPr sz="1400" b="1"/>
      </a:pPr>
      <a:endParaRPr lang="en-US"/>
    </a:p>
  </c:txPr>
  <c:externalData r:id="rId1"/>
</c:chartSpace>
</file>

<file path=ppt/charts/chart23.xml><?xml version="1.0" encoding="utf-8"?>
<c:chartSpace xmlns:c="http://schemas.openxmlformats.org/drawingml/2006/chart" xmlns:a="http://schemas.openxmlformats.org/drawingml/2006/main" xmlns:r="http://schemas.openxmlformats.org/officeDocument/2006/relationships">
  <c:lang val="en-US"/>
  <c:style val="3"/>
  <c:chart>
    <c:title>
      <c:tx>
        <c:rich>
          <a:bodyPr/>
          <a:lstStyle/>
          <a:p>
            <a:pPr>
              <a:defRPr sz="2000" u="sng"/>
            </a:pPr>
            <a:r>
              <a:rPr lang="en-US" sz="2000" u="sng" dirty="0" smtClean="0"/>
              <a:t>35</a:t>
            </a:r>
            <a:r>
              <a:rPr lang="en-US" sz="2000" u="sng" baseline="0" dirty="0" smtClean="0"/>
              <a:t> doctors from PR now in US</a:t>
            </a:r>
            <a:endParaRPr lang="en-US" sz="2000" u="sng" dirty="0"/>
          </a:p>
        </c:rich>
      </c:tx>
    </c:title>
    <c:plotArea>
      <c:layout>
        <c:manualLayout>
          <c:layoutTarget val="inner"/>
          <c:xMode val="edge"/>
          <c:yMode val="edge"/>
          <c:x val="1.8628281117696866E-2"/>
          <c:y val="0.10869565217391329"/>
          <c:w val="0.96274343776460725"/>
          <c:h val="0.75172115713796661"/>
        </c:manualLayout>
      </c:layout>
      <c:barChart>
        <c:barDir val="col"/>
        <c:grouping val="clustered"/>
        <c:ser>
          <c:idx val="0"/>
          <c:order val="0"/>
          <c:tx>
            <c:strRef>
              <c:f>Sheet1!$B$1</c:f>
              <c:strCache>
                <c:ptCount val="1"/>
                <c:pt idx="0">
                  <c:v>Doctors in PR</c:v>
                </c:pt>
              </c:strCache>
            </c:strRef>
          </c:tx>
          <c:dLbls>
            <c:txPr>
              <a:bodyPr/>
              <a:lstStyle/>
              <a:p>
                <a:pPr>
                  <a:defRPr>
                    <a:solidFill>
                      <a:schemeClr val="bg1"/>
                    </a:solidFill>
                  </a:defRPr>
                </a:pPr>
                <a:endParaRPr lang="en-US"/>
              </a:p>
            </c:txPr>
            <c:dLblPos val="inEnd"/>
            <c:showVal val="1"/>
          </c:dLbls>
          <c:cat>
            <c:strRef>
              <c:f>Sheet1!$A$2:$A$10</c:f>
              <c:strCache>
                <c:ptCount val="9"/>
                <c:pt idx="0">
                  <c:v>M</c:v>
                </c:pt>
                <c:pt idx="1">
                  <c:v>F</c:v>
                </c:pt>
                <c:pt idx="2">
                  <c:v>24-34</c:v>
                </c:pt>
                <c:pt idx="3">
                  <c:v>35-44</c:v>
                </c:pt>
                <c:pt idx="4">
                  <c:v>45-54</c:v>
                </c:pt>
                <c:pt idx="5">
                  <c:v>55-64</c:v>
                </c:pt>
                <c:pt idx="6">
                  <c:v>65+</c:v>
                </c:pt>
                <c:pt idx="7">
                  <c:v>PCP</c:v>
                </c:pt>
                <c:pt idx="8">
                  <c:v>Spec</c:v>
                </c:pt>
              </c:strCache>
            </c:strRef>
          </c:cat>
          <c:val>
            <c:numRef>
              <c:f>Sheet1!$B$2:$B$10</c:f>
              <c:numCache>
                <c:formatCode>0%</c:formatCode>
                <c:ptCount val="9"/>
                <c:pt idx="0">
                  <c:v>0.63000000000000089</c:v>
                </c:pt>
                <c:pt idx="1">
                  <c:v>0.37000000000000038</c:v>
                </c:pt>
                <c:pt idx="2">
                  <c:v>9.0000000000000024E-2</c:v>
                </c:pt>
                <c:pt idx="3">
                  <c:v>3.0000000000000002E-2</c:v>
                </c:pt>
                <c:pt idx="4">
                  <c:v>0.26</c:v>
                </c:pt>
                <c:pt idx="5">
                  <c:v>0.43000000000000038</c:v>
                </c:pt>
                <c:pt idx="6">
                  <c:v>0.2</c:v>
                </c:pt>
                <c:pt idx="7">
                  <c:v>0.46</c:v>
                </c:pt>
                <c:pt idx="8">
                  <c:v>0.54</c:v>
                </c:pt>
              </c:numCache>
            </c:numRef>
          </c:val>
        </c:ser>
        <c:dLbls>
          <c:showVal val="1"/>
        </c:dLbls>
        <c:gapWidth val="34"/>
        <c:axId val="69948160"/>
        <c:axId val="69949696"/>
      </c:barChart>
      <c:catAx>
        <c:axId val="69948160"/>
        <c:scaling>
          <c:orientation val="minMax"/>
        </c:scaling>
        <c:axPos val="b"/>
        <c:tickLblPos val="nextTo"/>
        <c:txPr>
          <a:bodyPr/>
          <a:lstStyle/>
          <a:p>
            <a:pPr>
              <a:defRPr sz="1600"/>
            </a:pPr>
            <a:endParaRPr lang="en-US"/>
          </a:p>
        </c:txPr>
        <c:crossAx val="69949696"/>
        <c:crosses val="autoZero"/>
        <c:auto val="1"/>
        <c:lblAlgn val="ctr"/>
        <c:lblOffset val="100"/>
      </c:catAx>
      <c:valAx>
        <c:axId val="69949696"/>
        <c:scaling>
          <c:orientation val="minMax"/>
        </c:scaling>
        <c:delete val="1"/>
        <c:axPos val="l"/>
        <c:majorGridlines/>
        <c:numFmt formatCode="0%" sourceLinked="1"/>
        <c:tickLblPos val="none"/>
        <c:crossAx val="69948160"/>
        <c:crosses val="autoZero"/>
        <c:crossBetween val="between"/>
      </c:valAx>
    </c:plotArea>
    <c:plotVisOnly val="1"/>
    <c:dispBlanksAs val="gap"/>
  </c:chart>
  <c:txPr>
    <a:bodyPr/>
    <a:lstStyle/>
    <a:p>
      <a:pPr>
        <a:defRPr sz="1800" b="1"/>
      </a:pPr>
      <a:endParaRPr lang="en-US"/>
    </a:p>
  </c:txPr>
  <c:externalData r:id="rId1"/>
</c:chartSpace>
</file>

<file path=ppt/charts/chart2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Sheet1!$B$1</c:f>
              <c:strCache>
                <c:ptCount val="1"/>
                <c:pt idx="0">
                  <c:v>All Doctors </c:v>
                </c:pt>
              </c:strCache>
            </c:strRef>
          </c:tx>
          <c:dLbls>
            <c:txPr>
              <a:bodyPr/>
              <a:lstStyle/>
              <a:p>
                <a:pPr>
                  <a:defRPr sz="1600"/>
                </a:pPr>
                <a:endParaRPr lang="en-US"/>
              </a:p>
            </c:txPr>
            <c:dLblPos val="outEnd"/>
            <c:showVal val="1"/>
          </c:dLbls>
          <c:cat>
            <c:strRef>
              <c:f>Sheet1!$A$2:$A$6</c:f>
              <c:strCache>
                <c:ptCount val="5"/>
                <c:pt idx="0">
                  <c:v>PR</c:v>
                </c:pt>
                <c:pt idx="1">
                  <c:v>US</c:v>
                </c:pt>
                <c:pt idx="2">
                  <c:v>DR</c:v>
                </c:pt>
                <c:pt idx="3">
                  <c:v>Spain</c:v>
                </c:pt>
                <c:pt idx="4">
                  <c:v>Mexico</c:v>
                </c:pt>
              </c:strCache>
            </c:strRef>
          </c:cat>
          <c:val>
            <c:numRef>
              <c:f>Sheet1!$B$2:$B$6</c:f>
              <c:numCache>
                <c:formatCode>0%</c:formatCode>
                <c:ptCount val="5"/>
                <c:pt idx="0">
                  <c:v>0.56999999999999995</c:v>
                </c:pt>
                <c:pt idx="1">
                  <c:v>0.11</c:v>
                </c:pt>
                <c:pt idx="2">
                  <c:v>0.11</c:v>
                </c:pt>
                <c:pt idx="3">
                  <c:v>9.0000000000000024E-2</c:v>
                </c:pt>
                <c:pt idx="4">
                  <c:v>6.0000000000000032E-2</c:v>
                </c:pt>
              </c:numCache>
            </c:numRef>
          </c:val>
        </c:ser>
        <c:ser>
          <c:idx val="1"/>
          <c:order val="1"/>
          <c:tx>
            <c:strRef>
              <c:f>Sheet1!$C$1</c:f>
              <c:strCache>
                <c:ptCount val="1"/>
                <c:pt idx="0">
                  <c:v>Specialists</c:v>
                </c:pt>
              </c:strCache>
            </c:strRef>
          </c:tx>
          <c:spPr>
            <a:solidFill>
              <a:schemeClr val="accent3"/>
            </a:solidFill>
          </c:spPr>
          <c:dLbls>
            <c:txPr>
              <a:bodyPr/>
              <a:lstStyle/>
              <a:p>
                <a:pPr>
                  <a:defRPr sz="1600"/>
                </a:pPr>
                <a:endParaRPr lang="en-US"/>
              </a:p>
            </c:txPr>
            <c:dLblPos val="outEnd"/>
            <c:showVal val="1"/>
          </c:dLbls>
          <c:cat>
            <c:strRef>
              <c:f>Sheet1!$A$2:$A$6</c:f>
              <c:strCache>
                <c:ptCount val="5"/>
                <c:pt idx="0">
                  <c:v>PR</c:v>
                </c:pt>
                <c:pt idx="1">
                  <c:v>US</c:v>
                </c:pt>
                <c:pt idx="2">
                  <c:v>DR</c:v>
                </c:pt>
                <c:pt idx="3">
                  <c:v>Spain</c:v>
                </c:pt>
                <c:pt idx="4">
                  <c:v>Mexico</c:v>
                </c:pt>
              </c:strCache>
            </c:strRef>
          </c:cat>
          <c:val>
            <c:numRef>
              <c:f>Sheet1!$C$2:$C$6</c:f>
              <c:numCache>
                <c:formatCode>0%</c:formatCode>
                <c:ptCount val="5"/>
                <c:pt idx="0">
                  <c:v>0.74000000000000077</c:v>
                </c:pt>
                <c:pt idx="1">
                  <c:v>0.11</c:v>
                </c:pt>
                <c:pt idx="2">
                  <c:v>0.05</c:v>
                </c:pt>
                <c:pt idx="3">
                  <c:v>0.05</c:v>
                </c:pt>
                <c:pt idx="4">
                  <c:v>0.05</c:v>
                </c:pt>
              </c:numCache>
            </c:numRef>
          </c:val>
        </c:ser>
        <c:dLbls>
          <c:showVal val="1"/>
        </c:dLbls>
        <c:axId val="69901696"/>
        <c:axId val="69907584"/>
      </c:barChart>
      <c:catAx>
        <c:axId val="69901696"/>
        <c:scaling>
          <c:orientation val="minMax"/>
        </c:scaling>
        <c:axPos val="b"/>
        <c:tickLblPos val="nextTo"/>
        <c:txPr>
          <a:bodyPr/>
          <a:lstStyle/>
          <a:p>
            <a:pPr>
              <a:defRPr sz="1600"/>
            </a:pPr>
            <a:endParaRPr lang="en-US"/>
          </a:p>
        </c:txPr>
        <c:crossAx val="69907584"/>
        <c:crosses val="autoZero"/>
        <c:auto val="1"/>
        <c:lblAlgn val="ctr"/>
        <c:lblOffset val="100"/>
      </c:catAx>
      <c:valAx>
        <c:axId val="69907584"/>
        <c:scaling>
          <c:orientation val="minMax"/>
        </c:scaling>
        <c:delete val="1"/>
        <c:axPos val="l"/>
        <c:majorGridlines/>
        <c:numFmt formatCode="0%" sourceLinked="1"/>
        <c:tickLblPos val="none"/>
        <c:crossAx val="69901696"/>
        <c:crosses val="autoZero"/>
        <c:crossBetween val="between"/>
      </c:valAx>
    </c:plotArea>
    <c:legend>
      <c:legendPos val="t"/>
      <c:txPr>
        <a:bodyPr/>
        <a:lstStyle/>
        <a:p>
          <a:pPr>
            <a:defRPr sz="1600"/>
          </a:pPr>
          <a:endParaRPr lang="en-US"/>
        </a:p>
      </c:txPr>
    </c:legend>
    <c:plotVisOnly val="1"/>
    <c:dispBlanksAs val="gap"/>
  </c:chart>
  <c:txPr>
    <a:bodyPr/>
    <a:lstStyle/>
    <a:p>
      <a:pPr>
        <a:defRPr sz="1800"/>
      </a:pPr>
      <a:endParaRPr lang="en-US"/>
    </a:p>
  </c:txPr>
  <c:externalData r:id="rId1"/>
</c:chartSpace>
</file>

<file path=ppt/charts/chart2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u="sng"/>
            </a:pPr>
            <a:r>
              <a:rPr lang="en-US" u="sng" dirty="0" smtClean="0"/>
              <a:t>Residency</a:t>
            </a:r>
            <a:endParaRPr lang="en-US" u="sng" dirty="0"/>
          </a:p>
        </c:rich>
      </c:tx>
    </c:title>
    <c:plotArea>
      <c:layout/>
      <c:barChart>
        <c:barDir val="col"/>
        <c:grouping val="clustered"/>
        <c:ser>
          <c:idx val="0"/>
          <c:order val="0"/>
          <c:tx>
            <c:strRef>
              <c:f>Sheet1!$B$1</c:f>
              <c:strCache>
                <c:ptCount val="1"/>
                <c:pt idx="0">
                  <c:v>All Doctors in PR</c:v>
                </c:pt>
              </c:strCache>
            </c:strRef>
          </c:tx>
          <c:dLbls>
            <c:dLbl>
              <c:idx val="2"/>
              <c:layout>
                <c:manualLayout>
                  <c:x val="0"/>
                  <c:y val="-2.3333333333333341E-2"/>
                </c:manualLayout>
              </c:layout>
              <c:dLblPos val="outEnd"/>
              <c:showVal val="1"/>
            </c:dLbl>
            <c:dLbl>
              <c:idx val="3"/>
              <c:layout>
                <c:manualLayout>
                  <c:x val="0"/>
                  <c:y val="-1.3333333333333341E-2"/>
                </c:manualLayout>
              </c:layout>
              <c:dLblPos val="outEnd"/>
              <c:showVal val="1"/>
            </c:dLbl>
            <c:dLblPos val="outEnd"/>
            <c:showVal val="1"/>
          </c:dLbls>
          <c:cat>
            <c:strRef>
              <c:f>Sheet1!$A$2:$A$4</c:f>
              <c:strCache>
                <c:ptCount val="3"/>
                <c:pt idx="0">
                  <c:v>USA</c:v>
                </c:pt>
                <c:pt idx="1">
                  <c:v>PR</c:v>
                </c:pt>
                <c:pt idx="2">
                  <c:v>Cuba</c:v>
                </c:pt>
              </c:strCache>
            </c:strRef>
          </c:cat>
          <c:val>
            <c:numRef>
              <c:f>Sheet1!$B$2:$B$4</c:f>
              <c:numCache>
                <c:formatCode>0%</c:formatCode>
                <c:ptCount val="3"/>
                <c:pt idx="0">
                  <c:v>0.51</c:v>
                </c:pt>
                <c:pt idx="1">
                  <c:v>0.46</c:v>
                </c:pt>
                <c:pt idx="2">
                  <c:v>3.0000000000000002E-2</c:v>
                </c:pt>
              </c:numCache>
            </c:numRef>
          </c:val>
        </c:ser>
        <c:ser>
          <c:idx val="1"/>
          <c:order val="1"/>
          <c:tx>
            <c:strRef>
              <c:f>Sheet1!$C$1</c:f>
              <c:strCache>
                <c:ptCount val="1"/>
                <c:pt idx="0">
                  <c:v>Specialists</c:v>
                </c:pt>
              </c:strCache>
            </c:strRef>
          </c:tx>
          <c:spPr>
            <a:solidFill>
              <a:schemeClr val="accent3"/>
            </a:solidFill>
          </c:spPr>
          <c:dLbls>
            <c:dLbl>
              <c:idx val="2"/>
              <c:layout>
                <c:manualLayout>
                  <c:x val="3.7735849056603848E-2"/>
                  <c:y val="0"/>
                </c:manualLayout>
              </c:layout>
              <c:dLblPos val="outEnd"/>
              <c:showVal val="1"/>
            </c:dLbl>
            <c:dLbl>
              <c:idx val="3"/>
              <c:layout>
                <c:manualLayout>
                  <c:x val="4.0880503144654086E-2"/>
                  <c:y val="1.6666666666666691E-2"/>
                </c:manualLayout>
              </c:layout>
              <c:dLblPos val="outEnd"/>
              <c:showVal val="1"/>
            </c:dLbl>
            <c:dLbl>
              <c:idx val="4"/>
              <c:layout>
                <c:manualLayout>
                  <c:x val="4.4025157232704497E-2"/>
                  <c:y val="0"/>
                </c:manualLayout>
              </c:layout>
              <c:dLblPos val="outEnd"/>
              <c:showVal val="1"/>
            </c:dLbl>
            <c:dLblPos val="outEnd"/>
            <c:showVal val="1"/>
          </c:dLbls>
          <c:cat>
            <c:strRef>
              <c:f>Sheet1!$A$2:$A$4</c:f>
              <c:strCache>
                <c:ptCount val="3"/>
                <c:pt idx="0">
                  <c:v>USA</c:v>
                </c:pt>
                <c:pt idx="1">
                  <c:v>PR</c:v>
                </c:pt>
                <c:pt idx="2">
                  <c:v>Cuba</c:v>
                </c:pt>
              </c:strCache>
            </c:strRef>
          </c:cat>
          <c:val>
            <c:numRef>
              <c:f>Sheet1!$C$2:$C$4</c:f>
              <c:numCache>
                <c:formatCode>0%</c:formatCode>
                <c:ptCount val="3"/>
                <c:pt idx="0">
                  <c:v>0.68</c:v>
                </c:pt>
                <c:pt idx="1">
                  <c:v>0.42000000000000032</c:v>
                </c:pt>
                <c:pt idx="2">
                  <c:v>0</c:v>
                </c:pt>
              </c:numCache>
            </c:numRef>
          </c:val>
        </c:ser>
        <c:dLbls>
          <c:showVal val="1"/>
        </c:dLbls>
        <c:axId val="70080768"/>
        <c:axId val="70103040"/>
      </c:barChart>
      <c:catAx>
        <c:axId val="70080768"/>
        <c:scaling>
          <c:orientation val="minMax"/>
        </c:scaling>
        <c:axPos val="b"/>
        <c:tickLblPos val="nextTo"/>
        <c:crossAx val="70103040"/>
        <c:crosses val="autoZero"/>
        <c:auto val="1"/>
        <c:lblAlgn val="ctr"/>
        <c:lblOffset val="100"/>
      </c:catAx>
      <c:valAx>
        <c:axId val="70103040"/>
        <c:scaling>
          <c:orientation val="minMax"/>
        </c:scaling>
        <c:delete val="1"/>
        <c:axPos val="l"/>
        <c:majorGridlines/>
        <c:numFmt formatCode="0%" sourceLinked="1"/>
        <c:tickLblPos val="none"/>
        <c:crossAx val="70080768"/>
        <c:crosses val="autoZero"/>
        <c:crossBetween val="between"/>
      </c:valAx>
    </c:plotArea>
    <c:legend>
      <c:legendPos val="b"/>
    </c:legend>
    <c:plotVisOnly val="1"/>
    <c:dispBlanksAs val="gap"/>
  </c:chart>
  <c:txPr>
    <a:bodyPr/>
    <a:lstStyle/>
    <a:p>
      <a:pPr>
        <a:defRPr sz="1400" b="1"/>
      </a:pPr>
      <a:endParaRPr lang="en-US"/>
    </a:p>
  </c:txPr>
  <c:externalData r:id="rId1"/>
</c:chartSpace>
</file>

<file path=ppt/charts/chart2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800" u="sng"/>
            </a:pPr>
            <a:r>
              <a:rPr lang="en-US" sz="1800" u="sng" dirty="0"/>
              <a:t>Specialty</a:t>
            </a:r>
          </a:p>
        </c:rich>
      </c:tx>
    </c:title>
    <c:plotArea>
      <c:layout>
        <c:manualLayout>
          <c:layoutTarget val="inner"/>
          <c:xMode val="edge"/>
          <c:yMode val="edge"/>
          <c:x val="4.0816326530612311E-2"/>
          <c:y val="0.16162790697674417"/>
          <c:w val="0.92517006802721058"/>
          <c:h val="0.69471586400537189"/>
        </c:manualLayout>
      </c:layout>
      <c:barChart>
        <c:barDir val="col"/>
        <c:grouping val="clustered"/>
        <c:ser>
          <c:idx val="0"/>
          <c:order val="0"/>
          <c:tx>
            <c:strRef>
              <c:f>Sheet1!$B$1</c:f>
              <c:strCache>
                <c:ptCount val="1"/>
                <c:pt idx="0">
                  <c:v>Specialists</c:v>
                </c:pt>
              </c:strCache>
            </c:strRef>
          </c:tx>
          <c:dLbls>
            <c:showVal val="1"/>
          </c:dLbls>
          <c:cat>
            <c:strRef>
              <c:f>Sheet1!$A$2:$A$3</c:f>
              <c:strCache>
                <c:ptCount val="2"/>
                <c:pt idx="0">
                  <c:v>US</c:v>
                </c:pt>
                <c:pt idx="1">
                  <c:v>PR</c:v>
                </c:pt>
              </c:strCache>
            </c:strRef>
          </c:cat>
          <c:val>
            <c:numRef>
              <c:f>Sheet1!$B$2:$B$3</c:f>
              <c:numCache>
                <c:formatCode>0%</c:formatCode>
                <c:ptCount val="2"/>
                <c:pt idx="0">
                  <c:v>0.9</c:v>
                </c:pt>
                <c:pt idx="1">
                  <c:v>0.1</c:v>
                </c:pt>
              </c:numCache>
            </c:numRef>
          </c:val>
        </c:ser>
        <c:dLbls>
          <c:showVal val="1"/>
        </c:dLbls>
        <c:axId val="71639040"/>
        <c:axId val="71640576"/>
      </c:barChart>
      <c:catAx>
        <c:axId val="71639040"/>
        <c:scaling>
          <c:orientation val="minMax"/>
        </c:scaling>
        <c:axPos val="b"/>
        <c:tickLblPos val="nextTo"/>
        <c:crossAx val="71640576"/>
        <c:crosses val="autoZero"/>
        <c:auto val="1"/>
        <c:lblAlgn val="ctr"/>
        <c:lblOffset val="100"/>
      </c:catAx>
      <c:valAx>
        <c:axId val="71640576"/>
        <c:scaling>
          <c:orientation val="minMax"/>
        </c:scaling>
        <c:delete val="1"/>
        <c:axPos val="l"/>
        <c:majorGridlines/>
        <c:numFmt formatCode="0%" sourceLinked="1"/>
        <c:tickLblPos val="none"/>
        <c:crossAx val="71639040"/>
        <c:crosses val="autoZero"/>
        <c:crossBetween val="between"/>
      </c:valAx>
    </c:plotArea>
    <c:plotVisOnly val="1"/>
    <c:dispBlanksAs val="gap"/>
  </c:chart>
  <c:txPr>
    <a:bodyPr/>
    <a:lstStyle/>
    <a:p>
      <a:pPr>
        <a:defRPr sz="1800" b="1"/>
      </a:pPr>
      <a:endParaRPr lang="en-US"/>
    </a:p>
  </c:txPr>
  <c:externalData r:id="rId1"/>
</c:chartSpace>
</file>

<file path=ppt/charts/chart27.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bar"/>
        <c:grouping val="clustered"/>
        <c:ser>
          <c:idx val="0"/>
          <c:order val="0"/>
          <c:tx>
            <c:strRef>
              <c:f>Sheet1!$B$1</c:f>
              <c:strCache>
                <c:ptCount val="1"/>
                <c:pt idx="0">
                  <c:v>Series 1</c:v>
                </c:pt>
              </c:strCache>
            </c:strRef>
          </c:tx>
          <c:dLbls>
            <c:txPr>
              <a:bodyPr/>
              <a:lstStyle/>
              <a:p>
                <a:pPr>
                  <a:defRPr>
                    <a:solidFill>
                      <a:schemeClr val="bg1"/>
                    </a:solidFill>
                  </a:defRPr>
                </a:pPr>
                <a:endParaRPr lang="en-US"/>
              </a:p>
            </c:txPr>
            <c:dLblPos val="inEnd"/>
            <c:showVal val="1"/>
          </c:dLbls>
          <c:cat>
            <c:strRef>
              <c:f>Sheet1!$A$2:$A$7</c:f>
              <c:strCache>
                <c:ptCount val="6"/>
                <c:pt idx="0">
                  <c:v>Public hospital/clinic</c:v>
                </c:pt>
                <c:pt idx="1">
                  <c:v>Univeristy</c:v>
                </c:pt>
                <c:pt idx="2">
                  <c:v>Private hospital/clinic</c:v>
                </c:pt>
                <c:pt idx="3">
                  <c:v>Government</c:v>
                </c:pt>
                <c:pt idx="4">
                  <c:v>Private practice</c:v>
                </c:pt>
                <c:pt idx="5">
                  <c:v>Private medical group</c:v>
                </c:pt>
              </c:strCache>
            </c:strRef>
          </c:cat>
          <c:val>
            <c:numRef>
              <c:f>Sheet1!$B$2:$B$7</c:f>
              <c:numCache>
                <c:formatCode>0%</c:formatCode>
                <c:ptCount val="6"/>
                <c:pt idx="0">
                  <c:v>9.0000000000000024E-2</c:v>
                </c:pt>
                <c:pt idx="1">
                  <c:v>0.17</c:v>
                </c:pt>
                <c:pt idx="2">
                  <c:v>0.17</c:v>
                </c:pt>
                <c:pt idx="3">
                  <c:v>0.2</c:v>
                </c:pt>
                <c:pt idx="4">
                  <c:v>0.2</c:v>
                </c:pt>
                <c:pt idx="5">
                  <c:v>0.23</c:v>
                </c:pt>
              </c:numCache>
            </c:numRef>
          </c:val>
        </c:ser>
        <c:dLbls>
          <c:showVal val="1"/>
        </c:dLbls>
        <c:gapWidth val="56"/>
        <c:axId val="71543040"/>
        <c:axId val="71548928"/>
      </c:barChart>
      <c:catAx>
        <c:axId val="71543040"/>
        <c:scaling>
          <c:orientation val="minMax"/>
        </c:scaling>
        <c:axPos val="l"/>
        <c:tickLblPos val="nextTo"/>
        <c:txPr>
          <a:bodyPr/>
          <a:lstStyle/>
          <a:p>
            <a:pPr>
              <a:defRPr sz="1600"/>
            </a:pPr>
            <a:endParaRPr lang="en-US"/>
          </a:p>
        </c:txPr>
        <c:crossAx val="71548928"/>
        <c:crosses val="autoZero"/>
        <c:auto val="1"/>
        <c:lblAlgn val="ctr"/>
        <c:lblOffset val="100"/>
      </c:catAx>
      <c:valAx>
        <c:axId val="71548928"/>
        <c:scaling>
          <c:orientation val="minMax"/>
        </c:scaling>
        <c:axPos val="b"/>
        <c:majorGridlines/>
        <c:numFmt formatCode="0%" sourceLinked="1"/>
        <c:tickLblPos val="nextTo"/>
        <c:txPr>
          <a:bodyPr/>
          <a:lstStyle/>
          <a:p>
            <a:pPr>
              <a:defRPr sz="1600"/>
            </a:pPr>
            <a:endParaRPr lang="en-US"/>
          </a:p>
        </c:txPr>
        <c:crossAx val="71543040"/>
        <c:crosses val="autoZero"/>
        <c:crossBetween val="between"/>
      </c:valAx>
    </c:plotArea>
    <c:plotVisOnly val="1"/>
    <c:dispBlanksAs val="gap"/>
  </c:chart>
  <c:txPr>
    <a:bodyPr/>
    <a:lstStyle/>
    <a:p>
      <a:pPr>
        <a:defRPr sz="1800" b="1"/>
      </a:pPr>
      <a:endParaRPr lang="en-US"/>
    </a:p>
  </c:txPr>
  <c:externalData r:id="rId1"/>
</c:chartSpace>
</file>

<file path=ppt/charts/chart28.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bar"/>
        <c:grouping val="clustered"/>
        <c:ser>
          <c:idx val="0"/>
          <c:order val="0"/>
          <c:tx>
            <c:strRef>
              <c:f>Sheet1!$B$1</c:f>
              <c:strCache>
                <c:ptCount val="1"/>
                <c:pt idx="0">
                  <c:v>Series 1</c:v>
                </c:pt>
              </c:strCache>
            </c:strRef>
          </c:tx>
          <c:spPr>
            <a:solidFill>
              <a:srgbClr val="3891A7">
                <a:lumMod val="75000"/>
              </a:srgbClr>
            </a:solidFill>
          </c:spPr>
          <c:dLbls>
            <c:txPr>
              <a:bodyPr/>
              <a:lstStyle/>
              <a:p>
                <a:pPr>
                  <a:defRPr>
                    <a:solidFill>
                      <a:schemeClr val="bg1"/>
                    </a:solidFill>
                  </a:defRPr>
                </a:pPr>
                <a:endParaRPr lang="en-US"/>
              </a:p>
            </c:txPr>
            <c:dLblPos val="inEnd"/>
            <c:showVal val="1"/>
          </c:dLbls>
          <c:cat>
            <c:strRef>
              <c:f>Sheet1!$A$2:$A$11</c:f>
              <c:strCache>
                <c:ptCount val="10"/>
                <c:pt idx="0">
                  <c:v>Cost of utilities low in US</c:v>
                </c:pt>
                <c:pt idx="1">
                  <c:v>Offered better job in US</c:v>
                </c:pt>
                <c:pt idx="2">
                  <c:v>Wanted to finish studies in US</c:v>
                </c:pt>
                <c:pt idx="3">
                  <c:v>Better educational opportunities US</c:v>
                </c:pt>
                <c:pt idx="4">
                  <c:v>Personal reasons</c:v>
                </c:pt>
                <c:pt idx="5">
                  <c:v>Medicare fees low/payments slow PR</c:v>
                </c:pt>
                <c:pt idx="6">
                  <c:v>More opportunity professional growth US</c:v>
                </c:pt>
                <c:pt idx="7">
                  <c:v>Health insurers fees low/payments slow PR</c:v>
                </c:pt>
                <c:pt idx="8">
                  <c:v>Better quality of life US</c:v>
                </c:pt>
                <c:pt idx="9">
                  <c:v>Higher income/better benefits US</c:v>
                </c:pt>
              </c:strCache>
            </c:strRef>
          </c:cat>
          <c:val>
            <c:numRef>
              <c:f>Sheet1!$B$2:$B$11</c:f>
              <c:numCache>
                <c:formatCode>0%</c:formatCode>
                <c:ptCount val="10"/>
                <c:pt idx="0">
                  <c:v>0.29000000000000031</c:v>
                </c:pt>
                <c:pt idx="1">
                  <c:v>0.29000000000000031</c:v>
                </c:pt>
                <c:pt idx="2">
                  <c:v>0.31000000000000039</c:v>
                </c:pt>
                <c:pt idx="3">
                  <c:v>0.34</c:v>
                </c:pt>
                <c:pt idx="4">
                  <c:v>0.37000000000000038</c:v>
                </c:pt>
                <c:pt idx="5">
                  <c:v>0.43000000000000038</c:v>
                </c:pt>
                <c:pt idx="6">
                  <c:v>0.69000000000000061</c:v>
                </c:pt>
                <c:pt idx="7">
                  <c:v>0.71000000000000063</c:v>
                </c:pt>
                <c:pt idx="8">
                  <c:v>0.77000000000000091</c:v>
                </c:pt>
                <c:pt idx="9">
                  <c:v>0.77000000000000091</c:v>
                </c:pt>
              </c:numCache>
            </c:numRef>
          </c:val>
        </c:ser>
        <c:dLbls>
          <c:showVal val="1"/>
        </c:dLbls>
        <c:gapWidth val="62"/>
        <c:axId val="71851392"/>
        <c:axId val="71861376"/>
      </c:barChart>
      <c:catAx>
        <c:axId val="71851392"/>
        <c:scaling>
          <c:orientation val="minMax"/>
        </c:scaling>
        <c:axPos val="l"/>
        <c:tickLblPos val="nextTo"/>
        <c:crossAx val="71861376"/>
        <c:crosses val="autoZero"/>
        <c:auto val="1"/>
        <c:lblAlgn val="ctr"/>
        <c:lblOffset val="100"/>
      </c:catAx>
      <c:valAx>
        <c:axId val="71861376"/>
        <c:scaling>
          <c:orientation val="minMax"/>
          <c:max val="0.8"/>
        </c:scaling>
        <c:axPos val="b"/>
        <c:majorGridlines/>
        <c:numFmt formatCode="0%" sourceLinked="1"/>
        <c:tickLblPos val="nextTo"/>
        <c:crossAx val="71851392"/>
        <c:crosses val="autoZero"/>
        <c:crossBetween val="between"/>
      </c:valAx>
    </c:plotArea>
    <c:plotVisOnly val="1"/>
    <c:dispBlanksAs val="gap"/>
  </c:chart>
  <c:txPr>
    <a:bodyPr/>
    <a:lstStyle/>
    <a:p>
      <a:pPr>
        <a:defRPr sz="1400" b="1"/>
      </a:pPr>
      <a:endParaRPr lang="en-US"/>
    </a:p>
  </c:txPr>
  <c:externalData r:id="rId1"/>
</c:chartSpace>
</file>

<file path=ppt/charts/chart29.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bar"/>
        <c:grouping val="clustered"/>
        <c:ser>
          <c:idx val="0"/>
          <c:order val="0"/>
          <c:tx>
            <c:strRef>
              <c:f>Sheet1!$B$1</c:f>
              <c:strCache>
                <c:ptCount val="1"/>
                <c:pt idx="0">
                  <c:v>Series 1</c:v>
                </c:pt>
              </c:strCache>
            </c:strRef>
          </c:tx>
          <c:spPr>
            <a:solidFill>
              <a:srgbClr val="3891A7">
                <a:lumMod val="75000"/>
              </a:srgbClr>
            </a:solidFill>
          </c:spPr>
          <c:dLbls>
            <c:txPr>
              <a:bodyPr/>
              <a:lstStyle/>
              <a:p>
                <a:pPr>
                  <a:defRPr>
                    <a:solidFill>
                      <a:schemeClr val="bg1"/>
                    </a:solidFill>
                  </a:defRPr>
                </a:pPr>
                <a:endParaRPr lang="en-US"/>
              </a:p>
            </c:txPr>
            <c:dLblPos val="inEnd"/>
            <c:showVal val="1"/>
          </c:dLbls>
          <c:cat>
            <c:strRef>
              <c:f>Sheet1!$A$2:$A$10</c:f>
              <c:strCache>
                <c:ptCount val="9"/>
                <c:pt idx="0">
                  <c:v>If malpractice costs lower</c:v>
                </c:pt>
                <c:pt idx="1">
                  <c:v>If costs of practicing medicine were lower</c:v>
                </c:pt>
                <c:pt idx="2">
                  <c:v>Personal reasons to move</c:v>
                </c:pt>
                <c:pt idx="3">
                  <c:v>If better opportunities professional development</c:v>
                </c:pt>
                <c:pt idx="4">
                  <c:v>If remuneration increases</c:v>
                </c:pt>
                <c:pt idx="5">
                  <c:v>If better quality of life</c:v>
                </c:pt>
                <c:pt idx="6">
                  <c:v>If better job conditions</c:v>
                </c:pt>
                <c:pt idx="7">
                  <c:v>If Medicare fees higher/payments faster</c:v>
                </c:pt>
                <c:pt idx="8">
                  <c:v>If health insurers paid higher fees/faster payments</c:v>
                </c:pt>
              </c:strCache>
            </c:strRef>
          </c:cat>
          <c:val>
            <c:numRef>
              <c:f>Sheet1!$B$2:$B$10</c:f>
              <c:numCache>
                <c:formatCode>0%</c:formatCode>
                <c:ptCount val="9"/>
                <c:pt idx="0">
                  <c:v>0.2</c:v>
                </c:pt>
                <c:pt idx="1">
                  <c:v>0.26</c:v>
                </c:pt>
                <c:pt idx="2">
                  <c:v>0.31000000000000039</c:v>
                </c:pt>
                <c:pt idx="3">
                  <c:v>0.4</c:v>
                </c:pt>
                <c:pt idx="4">
                  <c:v>0.4</c:v>
                </c:pt>
                <c:pt idx="5">
                  <c:v>0.46</c:v>
                </c:pt>
                <c:pt idx="6">
                  <c:v>0.56999999999999995</c:v>
                </c:pt>
                <c:pt idx="7">
                  <c:v>0.56999999999999995</c:v>
                </c:pt>
                <c:pt idx="8">
                  <c:v>0.86000000000000065</c:v>
                </c:pt>
              </c:numCache>
            </c:numRef>
          </c:val>
        </c:ser>
        <c:dLbls>
          <c:showVal val="1"/>
        </c:dLbls>
        <c:gapWidth val="50"/>
        <c:axId val="71815936"/>
        <c:axId val="71817472"/>
      </c:barChart>
      <c:catAx>
        <c:axId val="71815936"/>
        <c:scaling>
          <c:orientation val="minMax"/>
        </c:scaling>
        <c:axPos val="l"/>
        <c:tickLblPos val="nextTo"/>
        <c:txPr>
          <a:bodyPr/>
          <a:lstStyle/>
          <a:p>
            <a:pPr>
              <a:defRPr sz="1300"/>
            </a:pPr>
            <a:endParaRPr lang="en-US"/>
          </a:p>
        </c:txPr>
        <c:crossAx val="71817472"/>
        <c:crosses val="autoZero"/>
        <c:auto val="1"/>
        <c:lblAlgn val="ctr"/>
        <c:lblOffset val="100"/>
      </c:catAx>
      <c:valAx>
        <c:axId val="71817472"/>
        <c:scaling>
          <c:orientation val="minMax"/>
        </c:scaling>
        <c:axPos val="b"/>
        <c:majorGridlines/>
        <c:numFmt formatCode="0%" sourceLinked="1"/>
        <c:tickLblPos val="nextTo"/>
        <c:crossAx val="71815936"/>
        <c:crosses val="autoZero"/>
        <c:crossBetween val="between"/>
      </c:valAx>
    </c:plotArea>
    <c:plotVisOnly val="1"/>
    <c:dispBlanksAs val="gap"/>
  </c:chart>
  <c:txPr>
    <a:bodyPr/>
    <a:lstStyle/>
    <a:p>
      <a:pPr>
        <a:defRPr sz="1400" b="1"/>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800" u="sng"/>
            </a:pPr>
            <a:r>
              <a:rPr lang="en-US" sz="1800" u="sng" dirty="0" smtClean="0"/>
              <a:t>Residency</a:t>
            </a:r>
            <a:endParaRPr lang="en-US" sz="1800" u="sng" dirty="0"/>
          </a:p>
        </c:rich>
      </c:tx>
    </c:title>
    <c:plotArea>
      <c:layout/>
      <c:barChart>
        <c:barDir val="col"/>
        <c:grouping val="clustered"/>
        <c:ser>
          <c:idx val="0"/>
          <c:order val="0"/>
          <c:tx>
            <c:strRef>
              <c:f>Sheet1!$B$1</c:f>
              <c:strCache>
                <c:ptCount val="1"/>
                <c:pt idx="0">
                  <c:v>All Doctors in PR</c:v>
                </c:pt>
              </c:strCache>
            </c:strRef>
          </c:tx>
          <c:dLbls>
            <c:dLbl>
              <c:idx val="2"/>
              <c:layout>
                <c:manualLayout>
                  <c:x val="0"/>
                  <c:y val="-2.3333333333333341E-2"/>
                </c:manualLayout>
              </c:layout>
              <c:dLblPos val="outEnd"/>
              <c:showVal val="1"/>
            </c:dLbl>
            <c:dLbl>
              <c:idx val="3"/>
              <c:layout>
                <c:manualLayout>
                  <c:x val="0"/>
                  <c:y val="-1.3333333333333341E-2"/>
                </c:manualLayout>
              </c:layout>
              <c:dLblPos val="outEnd"/>
              <c:showVal val="1"/>
            </c:dLbl>
            <c:txPr>
              <a:bodyPr/>
              <a:lstStyle/>
              <a:p>
                <a:pPr>
                  <a:defRPr sz="1200"/>
                </a:pPr>
                <a:endParaRPr lang="en-US"/>
              </a:p>
            </c:txPr>
            <c:dLblPos val="outEnd"/>
            <c:showVal val="1"/>
          </c:dLbls>
          <c:cat>
            <c:strRef>
              <c:f>Sheet1!$A$2:$A$6</c:f>
              <c:strCache>
                <c:ptCount val="5"/>
                <c:pt idx="0">
                  <c:v>PR</c:v>
                </c:pt>
                <c:pt idx="1">
                  <c:v>US</c:v>
                </c:pt>
                <c:pt idx="2">
                  <c:v>Cuba</c:v>
                </c:pt>
                <c:pt idx="3">
                  <c:v>Mexico</c:v>
                </c:pt>
                <c:pt idx="4">
                  <c:v>NR</c:v>
                </c:pt>
              </c:strCache>
            </c:strRef>
          </c:cat>
          <c:val>
            <c:numRef>
              <c:f>Sheet1!$B$2:$B$6</c:f>
              <c:numCache>
                <c:formatCode>0%</c:formatCode>
                <c:ptCount val="5"/>
                <c:pt idx="0">
                  <c:v>0.78</c:v>
                </c:pt>
                <c:pt idx="1">
                  <c:v>0.11</c:v>
                </c:pt>
                <c:pt idx="2">
                  <c:v>2.0000000000000011E-2</c:v>
                </c:pt>
                <c:pt idx="3">
                  <c:v>1.0000000000000005E-2</c:v>
                </c:pt>
                <c:pt idx="4">
                  <c:v>9.0000000000000024E-2</c:v>
                </c:pt>
              </c:numCache>
            </c:numRef>
          </c:val>
        </c:ser>
        <c:ser>
          <c:idx val="1"/>
          <c:order val="1"/>
          <c:tx>
            <c:strRef>
              <c:f>Sheet1!$C$1</c:f>
              <c:strCache>
                <c:ptCount val="1"/>
                <c:pt idx="0">
                  <c:v>Specialists</c:v>
                </c:pt>
              </c:strCache>
            </c:strRef>
          </c:tx>
          <c:spPr>
            <a:solidFill>
              <a:schemeClr val="accent3"/>
            </a:solidFill>
          </c:spPr>
          <c:dLbls>
            <c:dLbl>
              <c:idx val="2"/>
              <c:layout>
                <c:manualLayout>
                  <c:x val="3.7735849056603848E-2"/>
                  <c:y val="0"/>
                </c:manualLayout>
              </c:layout>
              <c:dLblPos val="outEnd"/>
              <c:showVal val="1"/>
            </c:dLbl>
            <c:dLbl>
              <c:idx val="3"/>
              <c:layout>
                <c:manualLayout>
                  <c:x val="4.0880503144654086E-2"/>
                  <c:y val="1.6666666666666691E-2"/>
                </c:manualLayout>
              </c:layout>
              <c:dLblPos val="outEnd"/>
              <c:showVal val="1"/>
            </c:dLbl>
            <c:dLbl>
              <c:idx val="4"/>
              <c:layout>
                <c:manualLayout>
                  <c:x val="4.4025157232704497E-2"/>
                  <c:y val="0"/>
                </c:manualLayout>
              </c:layout>
              <c:dLblPos val="outEnd"/>
              <c:showVal val="1"/>
            </c:dLbl>
            <c:txPr>
              <a:bodyPr/>
              <a:lstStyle/>
              <a:p>
                <a:pPr>
                  <a:defRPr sz="1200"/>
                </a:pPr>
                <a:endParaRPr lang="en-US"/>
              </a:p>
            </c:txPr>
            <c:dLblPos val="outEnd"/>
            <c:showVal val="1"/>
          </c:dLbls>
          <c:cat>
            <c:strRef>
              <c:f>Sheet1!$A$2:$A$6</c:f>
              <c:strCache>
                <c:ptCount val="5"/>
                <c:pt idx="0">
                  <c:v>PR</c:v>
                </c:pt>
                <c:pt idx="1">
                  <c:v>US</c:v>
                </c:pt>
                <c:pt idx="2">
                  <c:v>Cuba</c:v>
                </c:pt>
                <c:pt idx="3">
                  <c:v>Mexico</c:v>
                </c:pt>
                <c:pt idx="4">
                  <c:v>NR</c:v>
                </c:pt>
              </c:strCache>
            </c:strRef>
          </c:cat>
          <c:val>
            <c:numRef>
              <c:f>Sheet1!$C$2:$C$6</c:f>
              <c:numCache>
                <c:formatCode>0%</c:formatCode>
                <c:ptCount val="5"/>
                <c:pt idx="0">
                  <c:v>0.82000000000000062</c:v>
                </c:pt>
                <c:pt idx="1">
                  <c:v>0.19</c:v>
                </c:pt>
                <c:pt idx="2">
                  <c:v>0</c:v>
                </c:pt>
                <c:pt idx="3">
                  <c:v>0</c:v>
                </c:pt>
                <c:pt idx="4">
                  <c:v>0</c:v>
                </c:pt>
              </c:numCache>
            </c:numRef>
          </c:val>
        </c:ser>
        <c:dLbls>
          <c:showVal val="1"/>
        </c:dLbls>
        <c:axId val="62902272"/>
        <c:axId val="62903808"/>
      </c:barChart>
      <c:catAx>
        <c:axId val="62902272"/>
        <c:scaling>
          <c:orientation val="minMax"/>
        </c:scaling>
        <c:axPos val="b"/>
        <c:tickLblPos val="nextTo"/>
        <c:crossAx val="62903808"/>
        <c:crosses val="autoZero"/>
        <c:auto val="1"/>
        <c:lblAlgn val="ctr"/>
        <c:lblOffset val="100"/>
      </c:catAx>
      <c:valAx>
        <c:axId val="62903808"/>
        <c:scaling>
          <c:orientation val="minMax"/>
        </c:scaling>
        <c:delete val="1"/>
        <c:axPos val="l"/>
        <c:majorGridlines/>
        <c:numFmt formatCode="0%" sourceLinked="1"/>
        <c:tickLblPos val="none"/>
        <c:crossAx val="62902272"/>
        <c:crosses val="autoZero"/>
        <c:crossBetween val="between"/>
      </c:valAx>
    </c:plotArea>
    <c:legend>
      <c:legendPos val="b"/>
    </c:legend>
    <c:plotVisOnly val="1"/>
    <c:dispBlanksAs val="gap"/>
  </c:chart>
  <c:txPr>
    <a:bodyPr/>
    <a:lstStyle/>
    <a:p>
      <a:pPr>
        <a:defRPr sz="1400" b="1"/>
      </a:pPr>
      <a:endParaRPr lang="en-US"/>
    </a:p>
  </c:txPr>
  <c:externalData r:id="rId1"/>
</c:chartSpace>
</file>

<file path=ppt/charts/chart30.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dirty="0" smtClean="0"/>
              <a:t>Open-ended</a:t>
            </a:r>
            <a:r>
              <a:rPr lang="en-US" sz="1400" baseline="0" dirty="0" smtClean="0"/>
              <a:t> Comments of Doctors</a:t>
            </a:r>
            <a:endParaRPr lang="en-US" sz="1400" dirty="0"/>
          </a:p>
        </c:rich>
      </c:tx>
    </c:title>
    <c:plotArea>
      <c:layout/>
      <c:barChart>
        <c:barDir val="bar"/>
        <c:grouping val="clustered"/>
        <c:ser>
          <c:idx val="0"/>
          <c:order val="0"/>
          <c:tx>
            <c:strRef>
              <c:f>Sheet1!$B$1</c:f>
              <c:strCache>
                <c:ptCount val="1"/>
                <c:pt idx="0">
                  <c:v>Series 1</c:v>
                </c:pt>
              </c:strCache>
            </c:strRef>
          </c:tx>
          <c:spPr>
            <a:solidFill>
              <a:srgbClr val="3891A7">
                <a:lumMod val="75000"/>
              </a:srgbClr>
            </a:solidFill>
          </c:spPr>
          <c:dLbls>
            <c:txPr>
              <a:bodyPr/>
              <a:lstStyle/>
              <a:p>
                <a:pPr>
                  <a:defRPr sz="1600" b="1">
                    <a:solidFill>
                      <a:schemeClr val="bg1"/>
                    </a:solidFill>
                  </a:defRPr>
                </a:pPr>
                <a:endParaRPr lang="en-US"/>
              </a:p>
            </c:txPr>
            <c:dLblPos val="inEnd"/>
            <c:showVal val="1"/>
          </c:dLbls>
          <c:cat>
            <c:strRef>
              <c:f>Sheet1!$A$2:$A$7</c:f>
              <c:strCache>
                <c:ptCount val="6"/>
                <c:pt idx="0">
                  <c:v>Better quality of life in US</c:v>
                </c:pt>
                <c:pt idx="1">
                  <c:v>Work conditions bad/no good jobs in PR</c:v>
                </c:pt>
                <c:pt idx="2">
                  <c:v>PR has to become a state to get equal treatment from Medicare</c:v>
                </c:pt>
                <c:pt idx="3">
                  <c:v>PR doctors in US would return home if they could/ sad to abandon island</c:v>
                </c:pt>
                <c:pt idx="4">
                  <c:v>Better salary in US than PR/couldn't pay enough salary to me in PR</c:v>
                </c:pt>
                <c:pt idx="5">
                  <c:v>Fees for medical services from Medicare, private health plans, la Reforma too low in PR</c:v>
                </c:pt>
              </c:strCache>
            </c:strRef>
          </c:cat>
          <c:val>
            <c:numRef>
              <c:f>Sheet1!$B$2:$B$7</c:f>
              <c:numCache>
                <c:formatCode>0%</c:formatCode>
                <c:ptCount val="6"/>
                <c:pt idx="0">
                  <c:v>0.13</c:v>
                </c:pt>
                <c:pt idx="1">
                  <c:v>0.13</c:v>
                </c:pt>
                <c:pt idx="2">
                  <c:v>0.2</c:v>
                </c:pt>
                <c:pt idx="3">
                  <c:v>0.2</c:v>
                </c:pt>
                <c:pt idx="4">
                  <c:v>0.27</c:v>
                </c:pt>
                <c:pt idx="5">
                  <c:v>0.33000000000000052</c:v>
                </c:pt>
              </c:numCache>
            </c:numRef>
          </c:val>
        </c:ser>
        <c:dLbls>
          <c:showVal val="1"/>
        </c:dLbls>
        <c:gapWidth val="67"/>
        <c:axId val="72116096"/>
        <c:axId val="72117632"/>
      </c:barChart>
      <c:catAx>
        <c:axId val="72116096"/>
        <c:scaling>
          <c:orientation val="minMax"/>
        </c:scaling>
        <c:axPos val="l"/>
        <c:tickLblPos val="nextTo"/>
        <c:txPr>
          <a:bodyPr/>
          <a:lstStyle/>
          <a:p>
            <a:pPr>
              <a:defRPr sz="1400"/>
            </a:pPr>
            <a:endParaRPr lang="en-US"/>
          </a:p>
        </c:txPr>
        <c:crossAx val="72117632"/>
        <c:crosses val="autoZero"/>
        <c:auto val="1"/>
        <c:lblAlgn val="ctr"/>
        <c:lblOffset val="100"/>
      </c:catAx>
      <c:valAx>
        <c:axId val="72117632"/>
        <c:scaling>
          <c:orientation val="minMax"/>
        </c:scaling>
        <c:delete val="1"/>
        <c:axPos val="b"/>
        <c:majorGridlines/>
        <c:numFmt formatCode="0%" sourceLinked="1"/>
        <c:tickLblPos val="none"/>
        <c:crossAx val="72116096"/>
        <c:crosses val="autoZero"/>
        <c:crossBetween val="between"/>
      </c:valAx>
    </c:plotArea>
    <c:plotVisOnly val="1"/>
    <c:dispBlanksAs val="gap"/>
  </c:chart>
  <c:txPr>
    <a:bodyPr/>
    <a:lstStyle/>
    <a:p>
      <a:pPr>
        <a:defRPr sz="14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800" u="sng"/>
            </a:pPr>
            <a:r>
              <a:rPr lang="en-US" sz="1800" u="sng" dirty="0"/>
              <a:t>Specialty</a:t>
            </a:r>
          </a:p>
        </c:rich>
      </c:tx>
    </c:title>
    <c:plotArea>
      <c:layout/>
      <c:barChart>
        <c:barDir val="col"/>
        <c:grouping val="clustered"/>
        <c:ser>
          <c:idx val="0"/>
          <c:order val="0"/>
          <c:tx>
            <c:strRef>
              <c:f>Sheet1!$B$1</c:f>
              <c:strCache>
                <c:ptCount val="1"/>
                <c:pt idx="0">
                  <c:v>Specialists</c:v>
                </c:pt>
              </c:strCache>
            </c:strRef>
          </c:tx>
          <c:dLbls>
            <c:txPr>
              <a:bodyPr/>
              <a:lstStyle/>
              <a:p>
                <a:pPr>
                  <a:defRPr sz="1600"/>
                </a:pPr>
                <a:endParaRPr lang="en-US"/>
              </a:p>
            </c:txPr>
            <c:dLblPos val="outEnd"/>
            <c:showVal val="1"/>
          </c:dLbls>
          <c:cat>
            <c:strRef>
              <c:f>Sheet1!$A$2:$A$5</c:f>
              <c:strCache>
                <c:ptCount val="4"/>
                <c:pt idx="0">
                  <c:v>PR</c:v>
                </c:pt>
                <c:pt idx="1">
                  <c:v>US</c:v>
                </c:pt>
                <c:pt idx="2">
                  <c:v>Cuba</c:v>
                </c:pt>
                <c:pt idx="3">
                  <c:v>NR</c:v>
                </c:pt>
              </c:strCache>
            </c:strRef>
          </c:cat>
          <c:val>
            <c:numRef>
              <c:f>Sheet1!$B$2:$B$5</c:f>
              <c:numCache>
                <c:formatCode>0%</c:formatCode>
                <c:ptCount val="4"/>
                <c:pt idx="0">
                  <c:v>0.5</c:v>
                </c:pt>
                <c:pt idx="1">
                  <c:v>0.38000000000000045</c:v>
                </c:pt>
                <c:pt idx="2">
                  <c:v>4.0000000000000022E-2</c:v>
                </c:pt>
                <c:pt idx="3">
                  <c:v>9.0000000000000024E-2</c:v>
                </c:pt>
              </c:numCache>
            </c:numRef>
          </c:val>
        </c:ser>
        <c:dLbls>
          <c:showVal val="1"/>
        </c:dLbls>
        <c:axId val="64267776"/>
        <c:axId val="64269312"/>
      </c:barChart>
      <c:catAx>
        <c:axId val="64267776"/>
        <c:scaling>
          <c:orientation val="minMax"/>
        </c:scaling>
        <c:axPos val="b"/>
        <c:tickLblPos val="nextTo"/>
        <c:crossAx val="64269312"/>
        <c:crosses val="autoZero"/>
        <c:auto val="1"/>
        <c:lblAlgn val="ctr"/>
        <c:lblOffset val="100"/>
      </c:catAx>
      <c:valAx>
        <c:axId val="64269312"/>
        <c:scaling>
          <c:orientation val="minMax"/>
        </c:scaling>
        <c:delete val="1"/>
        <c:axPos val="l"/>
        <c:majorGridlines/>
        <c:numFmt formatCode="0%" sourceLinked="1"/>
        <c:tickLblPos val="none"/>
        <c:crossAx val="64267776"/>
        <c:crosses val="autoZero"/>
        <c:crossBetween val="between"/>
      </c:valAx>
    </c:plotArea>
    <c:plotVisOnly val="1"/>
    <c:dispBlanksAs val="gap"/>
  </c:chart>
  <c:txPr>
    <a:bodyPr/>
    <a:lstStyle/>
    <a:p>
      <a:pPr>
        <a:defRPr sz="1800" b="1"/>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u="sng"/>
            </a:pPr>
            <a:r>
              <a:rPr lang="en-US" u="sng" dirty="0"/>
              <a:t>Work scenario</a:t>
            </a:r>
          </a:p>
        </c:rich>
      </c:tx>
    </c:title>
    <c:plotArea>
      <c:layout/>
      <c:barChart>
        <c:barDir val="bar"/>
        <c:grouping val="clustered"/>
        <c:ser>
          <c:idx val="0"/>
          <c:order val="0"/>
          <c:tx>
            <c:strRef>
              <c:f>Sheet1!$B$1</c:f>
              <c:strCache>
                <c:ptCount val="1"/>
                <c:pt idx="0">
                  <c:v>Series 1</c:v>
                </c:pt>
              </c:strCache>
            </c:strRef>
          </c:tx>
          <c:dLbls>
            <c:txPr>
              <a:bodyPr/>
              <a:lstStyle/>
              <a:p>
                <a:pPr>
                  <a:defRPr>
                    <a:solidFill>
                      <a:schemeClr val="bg1"/>
                    </a:solidFill>
                  </a:defRPr>
                </a:pPr>
                <a:endParaRPr lang="en-US"/>
              </a:p>
            </c:txPr>
            <c:dLblPos val="inEnd"/>
            <c:showVal val="1"/>
          </c:dLbls>
          <c:cat>
            <c:strRef>
              <c:f>Sheet1!$A$2:$A$8</c:f>
              <c:strCache>
                <c:ptCount val="7"/>
                <c:pt idx="0">
                  <c:v>Government</c:v>
                </c:pt>
                <c:pt idx="1">
                  <c:v>University</c:v>
                </c:pt>
                <c:pt idx="2">
                  <c:v>Public Hospital</c:v>
                </c:pt>
                <c:pt idx="3">
                  <c:v>Share office</c:v>
                </c:pt>
                <c:pt idx="4">
                  <c:v>Private medical group</c:v>
                </c:pt>
                <c:pt idx="5">
                  <c:v>Private hospital</c:v>
                </c:pt>
                <c:pt idx="6">
                  <c:v>Private practice</c:v>
                </c:pt>
              </c:strCache>
            </c:strRef>
          </c:cat>
          <c:val>
            <c:numRef>
              <c:f>Sheet1!$B$2:$B$8</c:f>
              <c:numCache>
                <c:formatCode>0%</c:formatCode>
                <c:ptCount val="7"/>
                <c:pt idx="0">
                  <c:v>0.05</c:v>
                </c:pt>
                <c:pt idx="1">
                  <c:v>0.05</c:v>
                </c:pt>
                <c:pt idx="2">
                  <c:v>0.05</c:v>
                </c:pt>
                <c:pt idx="3">
                  <c:v>0.16</c:v>
                </c:pt>
                <c:pt idx="4">
                  <c:v>0.26</c:v>
                </c:pt>
                <c:pt idx="5">
                  <c:v>0.27</c:v>
                </c:pt>
                <c:pt idx="6">
                  <c:v>0.58000000000000007</c:v>
                </c:pt>
              </c:numCache>
            </c:numRef>
          </c:val>
        </c:ser>
        <c:dLbls>
          <c:showVal val="1"/>
        </c:dLbls>
        <c:gapWidth val="54"/>
        <c:axId val="64527360"/>
        <c:axId val="64529152"/>
      </c:barChart>
      <c:catAx>
        <c:axId val="64527360"/>
        <c:scaling>
          <c:orientation val="minMax"/>
        </c:scaling>
        <c:axPos val="l"/>
        <c:tickLblPos val="nextTo"/>
        <c:crossAx val="64529152"/>
        <c:crosses val="autoZero"/>
        <c:auto val="1"/>
        <c:lblAlgn val="ctr"/>
        <c:lblOffset val="100"/>
      </c:catAx>
      <c:valAx>
        <c:axId val="64529152"/>
        <c:scaling>
          <c:orientation val="minMax"/>
          <c:max val="0.60000000000000064"/>
        </c:scaling>
        <c:delete val="1"/>
        <c:axPos val="b"/>
        <c:majorGridlines/>
        <c:numFmt formatCode="0%" sourceLinked="1"/>
        <c:tickLblPos val="none"/>
        <c:crossAx val="64527360"/>
        <c:crosses val="autoZero"/>
        <c:crossBetween val="between"/>
        <c:majorUnit val="0.2"/>
      </c:valAx>
    </c:plotArea>
    <c:plotVisOnly val="1"/>
    <c:dispBlanksAs val="gap"/>
  </c:chart>
  <c:txPr>
    <a:bodyPr/>
    <a:lstStyle/>
    <a:p>
      <a:pPr>
        <a:defRPr sz="1400" b="1"/>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600" u="sng"/>
            </a:pPr>
            <a:r>
              <a:rPr lang="en-US" sz="1600" u="sng" dirty="0"/>
              <a:t>Number of doctors in private group practice</a:t>
            </a:r>
          </a:p>
        </c:rich>
      </c:tx>
    </c:title>
    <c:plotArea>
      <c:layout/>
      <c:barChart>
        <c:barDir val="col"/>
        <c:grouping val="clustered"/>
        <c:ser>
          <c:idx val="0"/>
          <c:order val="0"/>
          <c:tx>
            <c:strRef>
              <c:f>Sheet1!$B$1</c:f>
              <c:strCache>
                <c:ptCount val="1"/>
                <c:pt idx="0">
                  <c:v>Series 1</c:v>
                </c:pt>
              </c:strCache>
            </c:strRef>
          </c:tx>
          <c:spPr>
            <a:solidFill>
              <a:schemeClr val="accent6">
                <a:lumMod val="60000"/>
                <a:lumOff val="40000"/>
              </a:schemeClr>
            </a:solidFill>
          </c:spPr>
          <c:dLbls>
            <c:txPr>
              <a:bodyPr/>
              <a:lstStyle/>
              <a:p>
                <a:pPr>
                  <a:defRPr sz="1600"/>
                </a:pPr>
                <a:endParaRPr lang="en-US"/>
              </a:p>
            </c:txPr>
            <c:dLblPos val="outEnd"/>
            <c:showVal val="1"/>
          </c:dLbls>
          <c:cat>
            <c:strRef>
              <c:f>Sheet1!$A$2:$A$8</c:f>
              <c:strCache>
                <c:ptCount val="7"/>
                <c:pt idx="0">
                  <c:v>2</c:v>
                </c:pt>
                <c:pt idx="1">
                  <c:v>3 to 4</c:v>
                </c:pt>
                <c:pt idx="2">
                  <c:v>5 to 6</c:v>
                </c:pt>
                <c:pt idx="3">
                  <c:v>7 to 12</c:v>
                </c:pt>
                <c:pt idx="4">
                  <c:v>15</c:v>
                </c:pt>
                <c:pt idx="5">
                  <c:v>40</c:v>
                </c:pt>
                <c:pt idx="6">
                  <c:v>NR</c:v>
                </c:pt>
              </c:strCache>
            </c:strRef>
          </c:cat>
          <c:val>
            <c:numRef>
              <c:f>Sheet1!$B$2:$B$8</c:f>
              <c:numCache>
                <c:formatCode>0%</c:formatCode>
                <c:ptCount val="7"/>
                <c:pt idx="0">
                  <c:v>0.37000000000000038</c:v>
                </c:pt>
                <c:pt idx="1">
                  <c:v>0.21000000000000019</c:v>
                </c:pt>
                <c:pt idx="2">
                  <c:v>8.0000000000000043E-2</c:v>
                </c:pt>
                <c:pt idx="3">
                  <c:v>8.0000000000000043E-2</c:v>
                </c:pt>
                <c:pt idx="4">
                  <c:v>0.18000000000000019</c:v>
                </c:pt>
                <c:pt idx="5">
                  <c:v>1.0000000000000005E-2</c:v>
                </c:pt>
                <c:pt idx="6">
                  <c:v>7.0000000000000021E-2</c:v>
                </c:pt>
              </c:numCache>
            </c:numRef>
          </c:val>
        </c:ser>
        <c:dLbls>
          <c:showVal val="1"/>
        </c:dLbls>
        <c:gapWidth val="91"/>
        <c:axId val="64369024"/>
        <c:axId val="64370560"/>
      </c:barChart>
      <c:catAx>
        <c:axId val="64369024"/>
        <c:scaling>
          <c:orientation val="minMax"/>
        </c:scaling>
        <c:axPos val="b"/>
        <c:tickLblPos val="nextTo"/>
        <c:txPr>
          <a:bodyPr/>
          <a:lstStyle/>
          <a:p>
            <a:pPr>
              <a:defRPr sz="1400"/>
            </a:pPr>
            <a:endParaRPr lang="en-US"/>
          </a:p>
        </c:txPr>
        <c:crossAx val="64370560"/>
        <c:crosses val="autoZero"/>
        <c:auto val="1"/>
        <c:lblAlgn val="ctr"/>
        <c:lblOffset val="100"/>
      </c:catAx>
      <c:valAx>
        <c:axId val="64370560"/>
        <c:scaling>
          <c:orientation val="minMax"/>
        </c:scaling>
        <c:delete val="1"/>
        <c:axPos val="l"/>
        <c:majorGridlines/>
        <c:numFmt formatCode="0%" sourceLinked="1"/>
        <c:tickLblPos val="none"/>
        <c:crossAx val="64369024"/>
        <c:crosses val="autoZero"/>
        <c:crossBetween val="between"/>
      </c:valAx>
    </c:plotArea>
    <c:plotVisOnly val="1"/>
    <c:dispBlanksAs val="gap"/>
  </c:chart>
  <c:txPr>
    <a:bodyPr/>
    <a:lstStyle/>
    <a:p>
      <a:pPr>
        <a:defRPr sz="1800" b="1"/>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u="sng"/>
            </a:pPr>
            <a:r>
              <a:rPr lang="en-US" u="sng" dirty="0"/>
              <a:t>% </a:t>
            </a:r>
            <a:r>
              <a:rPr lang="en-US" u="sng" dirty="0" smtClean="0"/>
              <a:t>of</a:t>
            </a:r>
            <a:r>
              <a:rPr lang="en-US" u="sng" baseline="0" dirty="0" smtClean="0"/>
              <a:t> </a:t>
            </a:r>
            <a:r>
              <a:rPr lang="en-US" u="sng" dirty="0" smtClean="0"/>
              <a:t> Medicare patients</a:t>
            </a:r>
            <a:endParaRPr lang="en-US" u="sng" dirty="0"/>
          </a:p>
        </c:rich>
      </c:tx>
      <c:layout>
        <c:manualLayout>
          <c:xMode val="edge"/>
          <c:yMode val="edge"/>
          <c:x val="0.18732872176024726"/>
          <c:y val="0"/>
        </c:manualLayout>
      </c:layout>
    </c:title>
    <c:plotArea>
      <c:layout/>
      <c:barChart>
        <c:barDir val="col"/>
        <c:grouping val="clustered"/>
        <c:ser>
          <c:idx val="0"/>
          <c:order val="0"/>
          <c:tx>
            <c:strRef>
              <c:f>Sheet1!$B$1</c:f>
              <c:strCache>
                <c:ptCount val="1"/>
                <c:pt idx="0">
                  <c:v>Series 1</c:v>
                </c:pt>
              </c:strCache>
            </c:strRef>
          </c:tx>
          <c:dLbls>
            <c:txPr>
              <a:bodyPr/>
              <a:lstStyle/>
              <a:p>
                <a:pPr>
                  <a:defRPr>
                    <a:solidFill>
                      <a:schemeClr val="bg1"/>
                    </a:solidFill>
                  </a:defRPr>
                </a:pPr>
                <a:endParaRPr lang="en-US"/>
              </a:p>
            </c:txPr>
            <c:dLblPos val="inEnd"/>
            <c:showVal val="1"/>
          </c:dLbls>
          <c:cat>
            <c:strRef>
              <c:f>Sheet1!$A$2:$A$6</c:f>
              <c:strCache>
                <c:ptCount val="5"/>
                <c:pt idx="0">
                  <c:v>&lt;20%</c:v>
                </c:pt>
                <c:pt idx="1">
                  <c:v>21-40%</c:v>
                </c:pt>
                <c:pt idx="2">
                  <c:v>41-60%</c:v>
                </c:pt>
                <c:pt idx="3">
                  <c:v>61- 80%</c:v>
                </c:pt>
                <c:pt idx="4">
                  <c:v>81-100%</c:v>
                </c:pt>
              </c:strCache>
            </c:strRef>
          </c:cat>
          <c:val>
            <c:numRef>
              <c:f>Sheet1!$B$2:$B$6</c:f>
              <c:numCache>
                <c:formatCode>0%</c:formatCode>
                <c:ptCount val="5"/>
                <c:pt idx="0">
                  <c:v>0.11</c:v>
                </c:pt>
                <c:pt idx="1">
                  <c:v>0.23</c:v>
                </c:pt>
                <c:pt idx="2">
                  <c:v>0.23</c:v>
                </c:pt>
                <c:pt idx="3">
                  <c:v>0.29000000000000015</c:v>
                </c:pt>
                <c:pt idx="4">
                  <c:v>0.12000000000000002</c:v>
                </c:pt>
              </c:numCache>
            </c:numRef>
          </c:val>
        </c:ser>
        <c:dLbls>
          <c:showVal val="1"/>
        </c:dLbls>
        <c:gapWidth val="73"/>
        <c:axId val="64550784"/>
        <c:axId val="64552320"/>
      </c:barChart>
      <c:catAx>
        <c:axId val="64550784"/>
        <c:scaling>
          <c:orientation val="minMax"/>
        </c:scaling>
        <c:axPos val="b"/>
        <c:tickLblPos val="nextTo"/>
        <c:crossAx val="64552320"/>
        <c:crosses val="autoZero"/>
        <c:auto val="1"/>
        <c:lblAlgn val="ctr"/>
        <c:lblOffset val="100"/>
      </c:catAx>
      <c:valAx>
        <c:axId val="64552320"/>
        <c:scaling>
          <c:orientation val="minMax"/>
          <c:max val="0.30000000000000032"/>
        </c:scaling>
        <c:delete val="1"/>
        <c:axPos val="l"/>
        <c:majorGridlines/>
        <c:numFmt formatCode="0%" sourceLinked="1"/>
        <c:tickLblPos val="none"/>
        <c:crossAx val="64550784"/>
        <c:crosses val="autoZero"/>
        <c:crossBetween val="between"/>
      </c:valAx>
    </c:plotArea>
    <c:plotVisOnly val="1"/>
    <c:dispBlanksAs val="gap"/>
  </c:chart>
  <c:txPr>
    <a:bodyPr/>
    <a:lstStyle/>
    <a:p>
      <a:pPr>
        <a:defRPr sz="1400" b="1"/>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u="sng"/>
            </a:pPr>
            <a:r>
              <a:rPr lang="en-US" u="sng" dirty="0"/>
              <a:t>% </a:t>
            </a:r>
            <a:r>
              <a:rPr lang="en-US" u="sng" dirty="0" smtClean="0"/>
              <a:t>of</a:t>
            </a:r>
            <a:r>
              <a:rPr lang="en-US" u="sng" baseline="0" dirty="0" smtClean="0"/>
              <a:t> Mi Salud patients</a:t>
            </a:r>
            <a:endParaRPr lang="en-US" u="sng" dirty="0"/>
          </a:p>
        </c:rich>
      </c:tx>
    </c:title>
    <c:plotArea>
      <c:layout/>
      <c:barChart>
        <c:barDir val="col"/>
        <c:grouping val="clustered"/>
        <c:ser>
          <c:idx val="0"/>
          <c:order val="0"/>
          <c:tx>
            <c:strRef>
              <c:f>Sheet1!$B$1</c:f>
              <c:strCache>
                <c:ptCount val="1"/>
                <c:pt idx="0">
                  <c:v>Series 1</c:v>
                </c:pt>
              </c:strCache>
            </c:strRef>
          </c:tx>
          <c:dLbls>
            <c:txPr>
              <a:bodyPr/>
              <a:lstStyle/>
              <a:p>
                <a:pPr>
                  <a:defRPr>
                    <a:solidFill>
                      <a:schemeClr val="bg1"/>
                    </a:solidFill>
                  </a:defRPr>
                </a:pPr>
                <a:endParaRPr lang="en-US"/>
              </a:p>
            </c:txPr>
            <c:dLblPos val="inEnd"/>
            <c:showVal val="1"/>
          </c:dLbls>
          <c:cat>
            <c:strRef>
              <c:f>Sheet1!$A$2:$A$6</c:f>
              <c:strCache>
                <c:ptCount val="5"/>
                <c:pt idx="0">
                  <c:v>&lt;20%</c:v>
                </c:pt>
                <c:pt idx="1">
                  <c:v>21-40%</c:v>
                </c:pt>
                <c:pt idx="2">
                  <c:v>41-60%</c:v>
                </c:pt>
                <c:pt idx="3">
                  <c:v>61-80%</c:v>
                </c:pt>
                <c:pt idx="4">
                  <c:v>81-100%</c:v>
                </c:pt>
              </c:strCache>
            </c:strRef>
          </c:cat>
          <c:val>
            <c:numRef>
              <c:f>Sheet1!$B$2:$B$6</c:f>
              <c:numCache>
                <c:formatCode>0%</c:formatCode>
                <c:ptCount val="5"/>
                <c:pt idx="0">
                  <c:v>0.44</c:v>
                </c:pt>
                <c:pt idx="1">
                  <c:v>0.22</c:v>
                </c:pt>
                <c:pt idx="2">
                  <c:v>0.12000000000000002</c:v>
                </c:pt>
                <c:pt idx="3">
                  <c:v>0.12000000000000002</c:v>
                </c:pt>
                <c:pt idx="4">
                  <c:v>8.0000000000000043E-2</c:v>
                </c:pt>
              </c:numCache>
            </c:numRef>
          </c:val>
        </c:ser>
        <c:gapWidth val="70"/>
        <c:axId val="64683008"/>
        <c:axId val="64815872"/>
      </c:barChart>
      <c:catAx>
        <c:axId val="64683008"/>
        <c:scaling>
          <c:orientation val="minMax"/>
        </c:scaling>
        <c:axPos val="b"/>
        <c:tickLblPos val="nextTo"/>
        <c:crossAx val="64815872"/>
        <c:crosses val="autoZero"/>
        <c:auto val="1"/>
        <c:lblAlgn val="ctr"/>
        <c:lblOffset val="100"/>
      </c:catAx>
      <c:valAx>
        <c:axId val="64815872"/>
        <c:scaling>
          <c:orientation val="minMax"/>
        </c:scaling>
        <c:delete val="1"/>
        <c:axPos val="l"/>
        <c:majorGridlines/>
        <c:numFmt formatCode="0%" sourceLinked="1"/>
        <c:tickLblPos val="none"/>
        <c:crossAx val="64683008"/>
        <c:crosses val="autoZero"/>
        <c:crossBetween val="between"/>
      </c:valAx>
    </c:plotArea>
    <c:plotVisOnly val="1"/>
    <c:dispBlanksAs val="gap"/>
  </c:chart>
  <c:txPr>
    <a:bodyPr/>
    <a:lstStyle/>
    <a:p>
      <a:pPr>
        <a:defRPr sz="1400" b="1"/>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7.9365079365079361E-2"/>
          <c:y val="0.22791042248751178"/>
          <c:w val="0.89153439153439151"/>
          <c:h val="0.49292354584709197"/>
        </c:manualLayout>
      </c:layout>
      <c:barChart>
        <c:barDir val="col"/>
        <c:grouping val="clustered"/>
        <c:ser>
          <c:idx val="0"/>
          <c:order val="0"/>
          <c:tx>
            <c:strRef>
              <c:f>Sheet1!$B$1</c:f>
              <c:strCache>
                <c:ptCount val="1"/>
                <c:pt idx="0">
                  <c:v>Series 1</c:v>
                </c:pt>
              </c:strCache>
            </c:strRef>
          </c:tx>
          <c:spPr>
            <a:solidFill>
              <a:schemeClr val="accent3"/>
            </a:solidFill>
          </c:spPr>
          <c:dLbls>
            <c:txPr>
              <a:bodyPr/>
              <a:lstStyle/>
              <a:p>
                <a:pPr>
                  <a:defRPr b="1">
                    <a:solidFill>
                      <a:schemeClr val="bg1"/>
                    </a:solidFill>
                  </a:defRPr>
                </a:pPr>
                <a:endParaRPr lang="en-US"/>
              </a:p>
            </c:txPr>
            <c:dLblPos val="inEnd"/>
            <c:showVal val="1"/>
          </c:dLbls>
          <c:cat>
            <c:strRef>
              <c:f>Sheet1!$A$2:$A$5</c:f>
              <c:strCache>
                <c:ptCount val="4"/>
                <c:pt idx="0">
                  <c:v>X-ray</c:v>
                </c:pt>
                <c:pt idx="1">
                  <c:v>Ultrasound</c:v>
                </c:pt>
                <c:pt idx="2">
                  <c:v>MRI</c:v>
                </c:pt>
                <c:pt idx="3">
                  <c:v>CT</c:v>
                </c:pt>
              </c:strCache>
            </c:strRef>
          </c:cat>
          <c:val>
            <c:numRef>
              <c:f>Sheet1!$B$2:$B$5</c:f>
              <c:numCache>
                <c:formatCode>0%</c:formatCode>
                <c:ptCount val="4"/>
                <c:pt idx="0">
                  <c:v>0.13</c:v>
                </c:pt>
                <c:pt idx="1">
                  <c:v>0.26</c:v>
                </c:pt>
                <c:pt idx="2">
                  <c:v>8.0000000000000043E-2</c:v>
                </c:pt>
                <c:pt idx="3">
                  <c:v>9.0000000000000024E-2</c:v>
                </c:pt>
              </c:numCache>
            </c:numRef>
          </c:val>
        </c:ser>
        <c:dLbls>
          <c:showVal val="1"/>
        </c:dLbls>
        <c:axId val="65082880"/>
        <c:axId val="65084416"/>
      </c:barChart>
      <c:catAx>
        <c:axId val="65082880"/>
        <c:scaling>
          <c:orientation val="minMax"/>
        </c:scaling>
        <c:axPos val="b"/>
        <c:tickLblPos val="nextTo"/>
        <c:txPr>
          <a:bodyPr/>
          <a:lstStyle/>
          <a:p>
            <a:pPr>
              <a:defRPr sz="1400"/>
            </a:pPr>
            <a:endParaRPr lang="en-US"/>
          </a:p>
        </c:txPr>
        <c:crossAx val="65084416"/>
        <c:crosses val="autoZero"/>
        <c:auto val="1"/>
        <c:lblAlgn val="ctr"/>
        <c:lblOffset val="100"/>
      </c:catAx>
      <c:valAx>
        <c:axId val="65084416"/>
        <c:scaling>
          <c:orientation val="minMax"/>
        </c:scaling>
        <c:delete val="1"/>
        <c:axPos val="l"/>
        <c:numFmt formatCode="0%" sourceLinked="1"/>
        <c:tickLblPos val="none"/>
        <c:crossAx val="65082880"/>
        <c:crosses val="autoZero"/>
        <c:crossBetween val="between"/>
      </c:valAx>
    </c:plotArea>
    <c:plotVisOnly val="1"/>
    <c:dispBlanksAs val="gap"/>
  </c:chart>
  <c:txPr>
    <a:bodyPr/>
    <a:lstStyle/>
    <a:p>
      <a:pPr>
        <a:defRPr sz="1600"/>
      </a:pPr>
      <a:endParaRPr lang="en-US"/>
    </a:p>
  </c:txPr>
  <c:externalData r:id="rId1"/>
  <c:userShapes r:id="rId2"/>
</c:chartSpace>
</file>

<file path=ppt/drawings/drawing1.xml><?xml version="1.0" encoding="utf-8"?>
<c:userShapes xmlns:c="http://schemas.openxmlformats.org/drawingml/2006/chart">
  <cdr:relSizeAnchor xmlns:cdr="http://schemas.openxmlformats.org/drawingml/2006/chartDrawing">
    <cdr:from>
      <cdr:x>0.03175</cdr:x>
      <cdr:y>0</cdr:y>
    </cdr:from>
    <cdr:to>
      <cdr:x>1</cdr:x>
      <cdr:y>0.19317</cdr:y>
    </cdr:to>
    <cdr:sp macro="" textlink="">
      <cdr:nvSpPr>
        <cdr:cNvPr id="2" name="TextBox 1"/>
        <cdr:cNvSpPr txBox="1"/>
      </cdr:nvSpPr>
      <cdr:spPr>
        <a:xfrm xmlns:a="http://schemas.openxmlformats.org/drawingml/2006/main" flipH="1">
          <a:off x="166914" y="0"/>
          <a:ext cx="5090885" cy="338554"/>
        </a:xfrm>
        <a:prstGeom xmlns:a="http://schemas.openxmlformats.org/drawingml/2006/main" prst="rect">
          <a:avLst/>
        </a:prstGeom>
      </cdr:spPr>
      <cdr:txBody>
        <a:bodyPr xmlns:a="http://schemas.openxmlformats.org/drawingml/2006/main" vertOverflow="clip" wrap="square" rtlCol="0">
          <a:spAutoFit/>
        </a:bodyPr>
        <a:lstStyle xmlns:a="http://schemas.openxmlformats.org/drawingml/2006/main"/>
        <a:p xmlns:a="http://schemas.openxmlformats.org/drawingml/2006/main">
          <a:r>
            <a:rPr lang="en-US" sz="1600" b="1" u="sng" dirty="0" smtClean="0"/>
            <a:t>Type of technicians employed by specialist</a:t>
          </a:r>
          <a:r>
            <a:rPr lang="en-US" sz="1600" u="sng" dirty="0" smtClean="0"/>
            <a:t>s</a:t>
          </a:r>
          <a:endParaRPr lang="en-US" sz="1600" u="sng"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55" cy="46547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673" y="0"/>
            <a:ext cx="3038155" cy="465476"/>
          </a:xfrm>
          <a:prstGeom prst="rect">
            <a:avLst/>
          </a:prstGeom>
        </p:spPr>
        <p:txBody>
          <a:bodyPr vert="horz" lIns="91440" tIns="45720" rIns="91440" bIns="45720" rtlCol="0"/>
          <a:lstStyle>
            <a:lvl1pPr algn="r">
              <a:defRPr sz="1200"/>
            </a:lvl1pPr>
          </a:lstStyle>
          <a:p>
            <a:fld id="{0C4A849D-CA85-4FF2-8A0A-11CA95196894}" type="datetimeFigureOut">
              <a:rPr lang="en-US" smtClean="0"/>
              <a:pPr/>
              <a:t>9/3/2012</a:t>
            </a:fld>
            <a:endParaRPr lang="en-US" dirty="0"/>
          </a:p>
        </p:txBody>
      </p:sp>
      <p:sp>
        <p:nvSpPr>
          <p:cNvPr id="4" name="Footer Placeholder 3"/>
          <p:cNvSpPr>
            <a:spLocks noGrp="1"/>
          </p:cNvSpPr>
          <p:nvPr>
            <p:ph type="ftr" sz="quarter" idx="2"/>
          </p:nvPr>
        </p:nvSpPr>
        <p:spPr>
          <a:xfrm>
            <a:off x="0" y="8829286"/>
            <a:ext cx="3038155" cy="46547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673" y="8829286"/>
            <a:ext cx="3038155" cy="465476"/>
          </a:xfrm>
          <a:prstGeom prst="rect">
            <a:avLst/>
          </a:prstGeom>
        </p:spPr>
        <p:txBody>
          <a:bodyPr vert="horz" lIns="91440" tIns="45720" rIns="91440" bIns="45720" rtlCol="0" anchor="b"/>
          <a:lstStyle>
            <a:lvl1pPr algn="r">
              <a:defRPr sz="1200"/>
            </a:lvl1pPr>
          </a:lstStyle>
          <a:p>
            <a:fld id="{D9FEE605-E94B-4300-9735-EFB9B0474F33}" type="slidenum">
              <a:rPr lang="en-US" smtClean="0"/>
              <a:pPr/>
              <a:t>‹#›</a:t>
            </a:fld>
            <a:endParaRPr lang="en-US" dirty="0"/>
          </a:p>
        </p:txBody>
      </p:sp>
    </p:spTree>
    <p:extLst>
      <p:ext uri="{BB962C8B-B14F-4D97-AF65-F5344CB8AC3E}">
        <p14:creationId xmlns:p14="http://schemas.microsoft.com/office/powerpoint/2010/main" xmlns="" val="2981423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9" y="1"/>
            <a:ext cx="3037840" cy="464820"/>
          </a:xfrm>
          <a:prstGeom prst="rect">
            <a:avLst/>
          </a:prstGeom>
        </p:spPr>
        <p:txBody>
          <a:bodyPr vert="horz" lIns="91440" tIns="45720" rIns="91440" bIns="45720" rtlCol="0"/>
          <a:lstStyle>
            <a:lvl1pPr algn="r">
              <a:defRPr sz="1200"/>
            </a:lvl1pPr>
          </a:lstStyle>
          <a:p>
            <a:fld id="{F6200B2E-122D-4FD4-8CE3-39DF45C04550}" type="datetimeFigureOut">
              <a:rPr lang="en-US" smtClean="0"/>
              <a:pPr/>
              <a:t>9/3/2012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1440" tIns="45720" rIns="91440" bIns="45720" rtlCol="0" anchor="b"/>
          <a:lstStyle>
            <a:lvl1pPr algn="r">
              <a:defRPr sz="1200"/>
            </a:lvl1pPr>
          </a:lstStyle>
          <a:p>
            <a:fld id="{27CB61A9-4905-4963-A64F-5697DED90065}" type="slidenum">
              <a:rPr lang="en-US" smtClean="0"/>
              <a:pPr/>
              <a:t>‹#›</a:t>
            </a:fld>
            <a:endParaRPr lang="en-US" dirty="0"/>
          </a:p>
        </p:txBody>
      </p:sp>
    </p:spTree>
    <p:extLst>
      <p:ext uri="{BB962C8B-B14F-4D97-AF65-F5344CB8AC3E}">
        <p14:creationId xmlns:p14="http://schemas.microsoft.com/office/powerpoint/2010/main" xmlns="" val="3278321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CB61A9-4905-4963-A64F-5697DED90065}" type="slidenum">
              <a:rPr lang="en-US" smtClean="0"/>
              <a:pPr/>
              <a:t>11</a:t>
            </a:fld>
            <a:endParaRPr lang="en-US" dirty="0"/>
          </a:p>
        </p:txBody>
      </p:sp>
    </p:spTree>
    <p:extLst>
      <p:ext uri="{BB962C8B-B14F-4D97-AF65-F5344CB8AC3E}">
        <p14:creationId xmlns:p14="http://schemas.microsoft.com/office/powerpoint/2010/main" xmlns="" val="2044969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CB61A9-4905-4963-A64F-5697DED90065}" type="slidenum">
              <a:rPr lang="en-US" smtClean="0"/>
              <a:pPr/>
              <a:t>19</a:t>
            </a:fld>
            <a:endParaRPr lang="en-US" dirty="0"/>
          </a:p>
        </p:txBody>
      </p:sp>
    </p:spTree>
    <p:extLst>
      <p:ext uri="{BB962C8B-B14F-4D97-AF65-F5344CB8AC3E}">
        <p14:creationId xmlns:p14="http://schemas.microsoft.com/office/powerpoint/2010/main" xmlns="" val="16877342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CB61A9-4905-4963-A64F-5697DED90065}" type="slidenum">
              <a:rPr lang="en-US" smtClean="0"/>
              <a:pPr/>
              <a:t>70</a:t>
            </a:fld>
            <a:endParaRPr lang="en-US"/>
          </a:p>
        </p:txBody>
      </p:sp>
    </p:spTree>
    <p:extLst>
      <p:ext uri="{BB962C8B-B14F-4D97-AF65-F5344CB8AC3E}">
        <p14:creationId xmlns:p14="http://schemas.microsoft.com/office/powerpoint/2010/main" xmlns="" val="1741723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EE8461CB-F664-4C6D-9D76-6C1228376BE3}"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E8461CB-F664-4C6D-9D76-6C1228376BE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E8461CB-F664-4C6D-9D76-6C1228376BE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6" name="Slide Number Placeholder 5"/>
          <p:cNvSpPr>
            <a:spLocks noGrp="1"/>
          </p:cNvSpPr>
          <p:nvPr>
            <p:ph type="sldNum" sz="quarter" idx="12"/>
          </p:nvPr>
        </p:nvSpPr>
        <p:spPr/>
        <p:txBody>
          <a:bodyPr/>
          <a:lstStyle>
            <a:extLst/>
          </a:lstStyle>
          <a:p>
            <a:fld id="{EE8461CB-F664-4C6D-9D76-6C1228376BE3}" type="slidenum">
              <a:rPr lang="en-US" smtClean="0"/>
              <a:pPr/>
              <a:t>‹#›</a:t>
            </a:fld>
            <a:endParaRPr lang="en-US" dirty="0"/>
          </a:p>
        </p:txBody>
      </p:sp>
      <p:sp>
        <p:nvSpPr>
          <p:cNvPr id="9" name="TextBox 8"/>
          <p:cNvSpPr txBox="1"/>
          <p:nvPr userDrawn="1"/>
        </p:nvSpPr>
        <p:spPr>
          <a:xfrm>
            <a:off x="4481685" y="6589275"/>
            <a:ext cx="2175596" cy="261610"/>
          </a:xfrm>
          <a:prstGeom prst="rect">
            <a:avLst/>
          </a:prstGeom>
          <a:noFill/>
        </p:spPr>
        <p:txBody>
          <a:bodyPr wrap="none" rtlCol="0">
            <a:spAutoFit/>
          </a:bodyPr>
          <a:lstStyle/>
          <a:p>
            <a:r>
              <a:rPr lang="en-US" sz="1100" b="1" dirty="0" smtClean="0">
                <a:solidFill>
                  <a:schemeClr val="bg1">
                    <a:lumMod val="50000"/>
                  </a:schemeClr>
                </a:solidFill>
              </a:rPr>
              <a:t>Custom Research Center, Inc.</a:t>
            </a:r>
            <a:endParaRPr lang="es-PR" sz="1100" b="1" dirty="0">
              <a:solidFill>
                <a:schemeClr val="bg1">
                  <a:lumMod val="50000"/>
                </a:schemeClr>
              </a:solidFill>
            </a:endParaRPr>
          </a:p>
        </p:txBody>
      </p:sp>
      <p:pic>
        <p:nvPicPr>
          <p:cNvPr id="10" name="Picture 9" descr="transcrc"/>
          <p:cNvPicPr>
            <a:picLocks noChangeAspect="1" noChangeArrowheads="1"/>
          </p:cNvPicPr>
          <p:nvPr userDrawn="1"/>
        </p:nvPicPr>
        <p:blipFill>
          <a:blip r:embed="rId2" cstate="print"/>
          <a:srcRect/>
          <a:stretch>
            <a:fillRect/>
          </a:stretch>
        </p:blipFill>
        <p:spPr bwMode="auto">
          <a:xfrm>
            <a:off x="4160065" y="6561356"/>
            <a:ext cx="317500" cy="246062"/>
          </a:xfrm>
          <a:prstGeom prst="rect">
            <a:avLst/>
          </a:prstGeom>
          <a:noFill/>
          <a:ln w="9525">
            <a:noFill/>
            <a:miter lim="800000"/>
            <a:headEnd/>
            <a:tailEnd/>
          </a:ln>
        </p:spPr>
      </p:pic>
      <p:pic>
        <p:nvPicPr>
          <p:cNvPr id="11" name="Picture 10" descr="http://t2.gstatic.com/images?q=tbn:ANd9GcRSXaVIeC0Pa7fjY_t6DIfE4Jv9c5H_-8ylq6Vyi1vBkETneYSn"/>
          <p:cNvPicPr/>
          <p:nvPr userDrawn="1"/>
        </p:nvPicPr>
        <p:blipFill>
          <a:blip r:embed="rId3" cstate="print"/>
          <a:srcRect/>
          <a:stretch>
            <a:fillRect/>
          </a:stretch>
        </p:blipFill>
        <p:spPr bwMode="auto">
          <a:xfrm>
            <a:off x="1483415" y="6569550"/>
            <a:ext cx="497785" cy="270344"/>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E8461CB-F664-4C6D-9D76-6C1228376BE3}"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extLst/>
          </a:lstStyle>
          <a:p>
            <a:fld id="{EE8461CB-F664-4C6D-9D76-6C1228376BE3}" type="slidenum">
              <a:rPr lang="en-US" smtClean="0"/>
              <a:pPr/>
              <a:t>‹#›</a:t>
            </a:fld>
            <a:endParaRPr lang="en-US" dirty="0"/>
          </a:p>
        </p:txBody>
      </p:sp>
      <p:pic>
        <p:nvPicPr>
          <p:cNvPr id="8" name="Picture 7" descr="http://t2.gstatic.com/images?q=tbn:ANd9GcRSXaVIeC0Pa7fjY_t6DIfE4Jv9c5H_-8ylq6Vyi1vBkETneYSn"/>
          <p:cNvPicPr/>
          <p:nvPr userDrawn="1"/>
        </p:nvPicPr>
        <p:blipFill>
          <a:blip r:embed="rId2" cstate="print"/>
          <a:srcRect/>
          <a:stretch>
            <a:fillRect/>
          </a:stretch>
        </p:blipFill>
        <p:spPr bwMode="auto">
          <a:xfrm>
            <a:off x="1483415" y="6569550"/>
            <a:ext cx="497785" cy="270344"/>
          </a:xfrm>
          <a:prstGeom prst="rect">
            <a:avLst/>
          </a:prstGeom>
          <a:noFill/>
          <a:ln w="9525">
            <a:noFill/>
            <a:miter lim="800000"/>
            <a:headEnd/>
            <a:tailEnd/>
          </a:ln>
        </p:spPr>
      </p:pic>
      <p:pic>
        <p:nvPicPr>
          <p:cNvPr id="9" name="Picture 8" descr="transcrc"/>
          <p:cNvPicPr>
            <a:picLocks noChangeAspect="1" noChangeArrowheads="1"/>
          </p:cNvPicPr>
          <p:nvPr userDrawn="1"/>
        </p:nvPicPr>
        <p:blipFill>
          <a:blip r:embed="rId3" cstate="print"/>
          <a:srcRect/>
          <a:stretch>
            <a:fillRect/>
          </a:stretch>
        </p:blipFill>
        <p:spPr bwMode="auto">
          <a:xfrm>
            <a:off x="4160065" y="6561356"/>
            <a:ext cx="317500" cy="246062"/>
          </a:xfrm>
          <a:prstGeom prst="rect">
            <a:avLst/>
          </a:prstGeom>
          <a:noFill/>
          <a:ln w="9525">
            <a:noFill/>
            <a:miter lim="800000"/>
            <a:headEnd/>
            <a:tailEnd/>
          </a:ln>
        </p:spPr>
      </p:pic>
      <p:sp>
        <p:nvSpPr>
          <p:cNvPr id="10" name="TextBox 9"/>
          <p:cNvSpPr txBox="1"/>
          <p:nvPr userDrawn="1"/>
        </p:nvSpPr>
        <p:spPr>
          <a:xfrm>
            <a:off x="4481685" y="6589275"/>
            <a:ext cx="2175596" cy="261610"/>
          </a:xfrm>
          <a:prstGeom prst="rect">
            <a:avLst/>
          </a:prstGeom>
          <a:noFill/>
        </p:spPr>
        <p:txBody>
          <a:bodyPr wrap="none" rtlCol="0">
            <a:spAutoFit/>
          </a:bodyPr>
          <a:lstStyle/>
          <a:p>
            <a:r>
              <a:rPr lang="en-US" sz="1100" b="1" dirty="0" smtClean="0">
                <a:solidFill>
                  <a:schemeClr val="bg1">
                    <a:lumMod val="50000"/>
                  </a:schemeClr>
                </a:solidFill>
              </a:rPr>
              <a:t>Custom Research Center, Inc.</a:t>
            </a:r>
            <a:endParaRPr lang="es-PR" sz="1100" b="1" dirty="0">
              <a:solidFill>
                <a:schemeClr val="bg1">
                  <a:lumMod val="50000"/>
                </a:scheme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EE8461CB-F664-4C6D-9D76-6C1228376BE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EE8461CB-F664-4C6D-9D76-6C1228376BE3}" type="slidenum">
              <a:rPr lang="en-US" smtClean="0"/>
              <a:pPr/>
              <a:t>‹#›</a:t>
            </a:fld>
            <a:endParaRPr lang="en-US" dirty="0"/>
          </a:p>
        </p:txBody>
      </p:sp>
      <p:pic>
        <p:nvPicPr>
          <p:cNvPr id="6" name="Picture 5" descr="http://t2.gstatic.com/images?q=tbn:ANd9GcRSXaVIeC0Pa7fjY_t6DIfE4Jv9c5H_-8ylq6Vyi1vBkETneYSn"/>
          <p:cNvPicPr/>
          <p:nvPr userDrawn="1"/>
        </p:nvPicPr>
        <p:blipFill>
          <a:blip r:embed="rId2" cstate="print"/>
          <a:srcRect/>
          <a:stretch>
            <a:fillRect/>
          </a:stretch>
        </p:blipFill>
        <p:spPr bwMode="auto">
          <a:xfrm>
            <a:off x="1483415" y="6569550"/>
            <a:ext cx="497785" cy="270344"/>
          </a:xfrm>
          <a:prstGeom prst="rect">
            <a:avLst/>
          </a:prstGeom>
          <a:noFill/>
          <a:ln w="9525">
            <a:noFill/>
            <a:miter lim="800000"/>
            <a:headEnd/>
            <a:tailEnd/>
          </a:ln>
        </p:spPr>
      </p:pic>
      <p:pic>
        <p:nvPicPr>
          <p:cNvPr id="7" name="Picture 6" descr="transcrc"/>
          <p:cNvPicPr>
            <a:picLocks noChangeAspect="1" noChangeArrowheads="1"/>
          </p:cNvPicPr>
          <p:nvPr userDrawn="1"/>
        </p:nvPicPr>
        <p:blipFill>
          <a:blip r:embed="rId3" cstate="print"/>
          <a:srcRect/>
          <a:stretch>
            <a:fillRect/>
          </a:stretch>
        </p:blipFill>
        <p:spPr bwMode="auto">
          <a:xfrm>
            <a:off x="4160065" y="6561356"/>
            <a:ext cx="317500" cy="246062"/>
          </a:xfrm>
          <a:prstGeom prst="rect">
            <a:avLst/>
          </a:prstGeom>
          <a:noFill/>
          <a:ln w="9525">
            <a:noFill/>
            <a:miter lim="800000"/>
            <a:headEnd/>
            <a:tailEnd/>
          </a:ln>
        </p:spPr>
      </p:pic>
      <p:sp>
        <p:nvSpPr>
          <p:cNvPr id="8" name="TextBox 7"/>
          <p:cNvSpPr txBox="1"/>
          <p:nvPr userDrawn="1"/>
        </p:nvSpPr>
        <p:spPr>
          <a:xfrm>
            <a:off x="4481685" y="6589275"/>
            <a:ext cx="2175596" cy="261610"/>
          </a:xfrm>
          <a:prstGeom prst="rect">
            <a:avLst/>
          </a:prstGeom>
          <a:noFill/>
        </p:spPr>
        <p:txBody>
          <a:bodyPr wrap="none" rtlCol="0">
            <a:spAutoFit/>
          </a:bodyPr>
          <a:lstStyle/>
          <a:p>
            <a:r>
              <a:rPr lang="en-US" sz="1100" b="1" dirty="0" smtClean="0">
                <a:solidFill>
                  <a:schemeClr val="bg1">
                    <a:lumMod val="50000"/>
                  </a:schemeClr>
                </a:solidFill>
              </a:rPr>
              <a:t>Custom Research Center, Inc.</a:t>
            </a:r>
            <a:endParaRPr lang="es-PR" sz="1100" b="1" dirty="0">
              <a:solidFill>
                <a:schemeClr val="bg1">
                  <a:lumMod val="50000"/>
                </a:scheme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EE8461CB-F664-4C6D-9D76-6C1228376BE3}"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EE8461CB-F664-4C6D-9D76-6C1228376BE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EE8461CB-F664-4C6D-9D76-6C1228376BE3}"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E8461CB-F664-4C6D-9D76-6C1228376BE3}"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pr/imgres?q=colegio+de+medicos+y+cirujanos+de+puerto+rico&amp;hl=es-419&amp;sa=X&amp;biw=1152&amp;bih=692&amp;tbm=isch&amp;prmd=imvns&amp;tbnid=GuaeCedc8fKTQM:&amp;imgrefurl=http://njgalarza.blogspot.com/2009/12/cabildear-por-la-salud-favoritos.html&amp;docid=vlhFxhZcoBZM1M&amp;imgurl=http://3.bp.blogspot.com/_h2OQQ9aih3o/SxeB3aFIJqI/AAAAAAAABe0/7UXW4D9h0ds/s320/Logo+del+Colegio+de+Medicos+Cirujanos+de+Puerto+Rico.jpg&amp;w=314&amp;h=189&amp;ei=vWb3T7HpE4fc9ASQvYT5Bg&amp;zoom=1&amp;iact=hc&amp;vpx=547&amp;vpy=179&amp;dur=3094&amp;hovh=151&amp;hovw=251&amp;tx=115&amp;ty=88&amp;sig=117396168880096296637&amp;page=1&amp;tbnh=125&amp;tbnw=208&amp;start=0&amp;ndsp=15&amp;ved=1t:429,r:2,s:0,i:75" TargetMode="External"/><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chart" Target="../charts/chart25.xml"/><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228600"/>
            <a:ext cx="7406640" cy="1447800"/>
          </a:xfrm>
        </p:spPr>
        <p:txBody>
          <a:bodyPr>
            <a:normAutofit fontScale="90000"/>
          </a:bodyPr>
          <a:lstStyle/>
          <a:p>
            <a:pPr algn="ctr"/>
            <a:r>
              <a:rPr lang="en-US" b="1" dirty="0" smtClean="0">
                <a:ln>
                  <a:solidFill>
                    <a:schemeClr val="accent1"/>
                  </a:solidFill>
                </a:ln>
              </a:rPr>
              <a:t>COST OF MEDICAL SERVICES IN PUERTO RICO</a:t>
            </a:r>
            <a:endParaRPr lang="en-US" b="1" dirty="0">
              <a:ln>
                <a:solidFill>
                  <a:schemeClr val="accent1"/>
                </a:solidFill>
              </a:ln>
            </a:endParaRPr>
          </a:p>
        </p:txBody>
      </p:sp>
      <p:sp>
        <p:nvSpPr>
          <p:cNvPr id="3" name="Subtitle 2"/>
          <p:cNvSpPr>
            <a:spLocks noGrp="1"/>
          </p:cNvSpPr>
          <p:nvPr>
            <p:ph type="subTitle" idx="1"/>
          </p:nvPr>
        </p:nvSpPr>
        <p:spPr>
          <a:xfrm>
            <a:off x="1143000" y="1676400"/>
            <a:ext cx="7543800" cy="990600"/>
          </a:xfrm>
        </p:spPr>
        <p:txBody>
          <a:bodyPr>
            <a:normAutofit/>
          </a:bodyPr>
          <a:lstStyle/>
          <a:p>
            <a:pPr marL="91440" algn="ctr">
              <a:spcBef>
                <a:spcPts val="0"/>
              </a:spcBef>
            </a:pPr>
            <a:r>
              <a:rPr lang="en-US" sz="2400" b="1" dirty="0" smtClean="0"/>
              <a:t>Submitted to:</a:t>
            </a:r>
          </a:p>
          <a:p>
            <a:pPr marL="91440" algn="ctr">
              <a:spcBef>
                <a:spcPts val="0"/>
              </a:spcBef>
            </a:pPr>
            <a:r>
              <a:rPr lang="en-US" b="1" dirty="0" smtClean="0"/>
              <a:t>Colegio de Médicos-Cirujanos de Puerto Rico</a:t>
            </a:r>
            <a:endParaRPr lang="en-US" b="1" dirty="0"/>
          </a:p>
        </p:txBody>
      </p:sp>
      <p:sp>
        <p:nvSpPr>
          <p:cNvPr id="4" name="TextBox 3"/>
          <p:cNvSpPr txBox="1"/>
          <p:nvPr/>
        </p:nvSpPr>
        <p:spPr>
          <a:xfrm>
            <a:off x="3505200" y="5015805"/>
            <a:ext cx="4724400" cy="1384995"/>
          </a:xfrm>
          <a:prstGeom prst="rect">
            <a:avLst/>
          </a:prstGeom>
          <a:noFill/>
          <a:ln>
            <a:noFill/>
          </a:ln>
        </p:spPr>
        <p:txBody>
          <a:bodyPr wrap="square" rtlCol="0">
            <a:spAutoFit/>
          </a:bodyPr>
          <a:lstStyle/>
          <a:p>
            <a:pPr algn="ctr"/>
            <a:r>
              <a:rPr lang="en-US" sz="2400" b="1" dirty="0" smtClean="0">
                <a:ln>
                  <a:solidFill>
                    <a:schemeClr val="accent1"/>
                  </a:solidFill>
                </a:ln>
                <a:solidFill>
                  <a:srgbClr val="16849E"/>
                </a:solidFill>
              </a:rPr>
              <a:t>Custom Research Center, Inc.</a:t>
            </a:r>
          </a:p>
          <a:p>
            <a:pPr algn="ctr"/>
            <a:r>
              <a:rPr lang="en-US" sz="2000" dirty="0" smtClean="0">
                <a:ln>
                  <a:solidFill>
                    <a:schemeClr val="accent1"/>
                  </a:solidFill>
                </a:ln>
                <a:solidFill>
                  <a:schemeClr val="bg1">
                    <a:lumMod val="50000"/>
                  </a:schemeClr>
                </a:solidFill>
              </a:rPr>
              <a:t>1650 De Diego, San Juan, PR 00927</a:t>
            </a:r>
          </a:p>
          <a:p>
            <a:pPr algn="ctr"/>
            <a:r>
              <a:rPr lang="en-US" sz="2000" dirty="0" smtClean="0">
                <a:ln>
                  <a:solidFill>
                    <a:schemeClr val="accent1"/>
                  </a:solidFill>
                </a:ln>
                <a:solidFill>
                  <a:schemeClr val="bg1">
                    <a:lumMod val="50000"/>
                  </a:schemeClr>
                </a:solidFill>
              </a:rPr>
              <a:t>Tels: (787) 764-6877 (787) 7646835</a:t>
            </a:r>
          </a:p>
          <a:p>
            <a:pPr algn="ctr"/>
            <a:r>
              <a:rPr lang="en-US" sz="2000" dirty="0" smtClean="0">
                <a:ln>
                  <a:solidFill>
                    <a:schemeClr val="accent1"/>
                  </a:solidFill>
                </a:ln>
                <a:solidFill>
                  <a:schemeClr val="bg1">
                    <a:lumMod val="50000"/>
                  </a:schemeClr>
                </a:solidFill>
              </a:rPr>
              <a:t>August 2012</a:t>
            </a:r>
            <a:endParaRPr lang="en-US" sz="2000" dirty="0">
              <a:ln>
                <a:solidFill>
                  <a:schemeClr val="accent1"/>
                </a:solidFill>
              </a:ln>
              <a:solidFill>
                <a:schemeClr val="bg1">
                  <a:lumMod val="50000"/>
                </a:schemeClr>
              </a:solidFill>
            </a:endParaRPr>
          </a:p>
        </p:txBody>
      </p:sp>
      <p:pic>
        <p:nvPicPr>
          <p:cNvPr id="7" name="Picture 9" descr="transcrc"/>
          <p:cNvPicPr>
            <a:picLocks noChangeAspect="1" noChangeArrowheads="1"/>
          </p:cNvPicPr>
          <p:nvPr/>
        </p:nvPicPr>
        <p:blipFill>
          <a:blip r:embed="rId2" cstate="print"/>
          <a:srcRect/>
          <a:stretch>
            <a:fillRect/>
          </a:stretch>
        </p:blipFill>
        <p:spPr bwMode="auto">
          <a:xfrm>
            <a:off x="1904999" y="5088978"/>
            <a:ext cx="1676399" cy="1235622"/>
          </a:xfrm>
          <a:prstGeom prst="rect">
            <a:avLst/>
          </a:prstGeom>
          <a:noFill/>
          <a:ln w="9525">
            <a:noFill/>
            <a:miter lim="800000"/>
            <a:headEnd/>
            <a:tailEnd/>
          </a:ln>
        </p:spPr>
      </p:pic>
      <p:pic>
        <p:nvPicPr>
          <p:cNvPr id="6" name="rg_hi" descr="http://t2.gstatic.com/images?q=tbn:ANd9GcRSXaVIeC0Pa7fjY_t6DIfE4Jv9c5H_-8ylq6Vyi1vBkETneYSn">
            <a:hlinkClick r:id="rId3"/>
          </p:cNvPr>
          <p:cNvPicPr/>
          <p:nvPr/>
        </p:nvPicPr>
        <p:blipFill>
          <a:blip r:embed="rId4" cstate="print"/>
          <a:srcRect/>
          <a:stretch>
            <a:fillRect/>
          </a:stretch>
        </p:blipFill>
        <p:spPr bwMode="auto">
          <a:xfrm>
            <a:off x="3124200" y="2743200"/>
            <a:ext cx="3810000" cy="1905000"/>
          </a:xfrm>
          <a:prstGeom prst="rect">
            <a:avLst/>
          </a:prstGeom>
          <a:noFill/>
          <a:ln w="9525">
            <a:noFill/>
            <a:miter lim="800000"/>
            <a:headEnd/>
            <a:tailEnd/>
          </a:ln>
        </p:spPr>
      </p:pic>
    </p:spTree>
    <p:extLst>
      <p:ext uri="{BB962C8B-B14F-4D97-AF65-F5344CB8AC3E}">
        <p14:creationId xmlns:p14="http://schemas.microsoft.com/office/powerpoint/2010/main" xmlns="" val="4094061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120" y="-228600"/>
            <a:ext cx="7498080" cy="1143000"/>
          </a:xfrm>
        </p:spPr>
        <p:txBody>
          <a:bodyPr>
            <a:normAutofit/>
          </a:bodyPr>
          <a:lstStyle/>
          <a:p>
            <a:r>
              <a:rPr lang="en-US" sz="3200" b="1" u="sng" dirty="0" smtClean="0">
                <a:ln>
                  <a:solidFill>
                    <a:schemeClr val="accent1"/>
                  </a:solidFill>
                </a:ln>
              </a:rPr>
              <a:t>Specific Objectives</a:t>
            </a:r>
            <a:endParaRPr lang="en-US" sz="3200" b="1" u="sng" dirty="0">
              <a:ln>
                <a:solidFill>
                  <a:schemeClr val="accent1"/>
                </a:solidFill>
              </a:ln>
            </a:endParaRPr>
          </a:p>
        </p:txBody>
      </p:sp>
      <p:sp>
        <p:nvSpPr>
          <p:cNvPr id="3" name="Content Placeholder 2"/>
          <p:cNvSpPr>
            <a:spLocks noGrp="1"/>
          </p:cNvSpPr>
          <p:nvPr>
            <p:ph idx="1"/>
          </p:nvPr>
        </p:nvSpPr>
        <p:spPr>
          <a:xfrm>
            <a:off x="990600" y="1066800"/>
            <a:ext cx="7924800" cy="5334000"/>
          </a:xfrm>
          <a:solidFill>
            <a:schemeClr val="accent1">
              <a:lumMod val="20000"/>
              <a:lumOff val="80000"/>
            </a:schemeClr>
          </a:solidFill>
        </p:spPr>
        <p:txBody>
          <a:bodyPr>
            <a:noAutofit/>
          </a:bodyPr>
          <a:lstStyle/>
          <a:p>
            <a:pPr algn="just"/>
            <a:r>
              <a:rPr lang="en-US" sz="2000" b="1" dirty="0" smtClean="0"/>
              <a:t>Look at the areas of medicine </a:t>
            </a:r>
            <a:r>
              <a:rPr lang="en-US" sz="2000" b="1" dirty="0"/>
              <a:t>in which </a:t>
            </a:r>
            <a:r>
              <a:rPr lang="en-US" sz="2000" b="1" dirty="0" smtClean="0"/>
              <a:t>shortages of doctors are anticipated.</a:t>
            </a:r>
            <a:endParaRPr lang="en-US" sz="2000" b="1" dirty="0"/>
          </a:p>
          <a:p>
            <a:pPr lvl="0" algn="just"/>
            <a:r>
              <a:rPr lang="en-US" sz="2000" b="1" dirty="0" smtClean="0"/>
              <a:t>Explore </a:t>
            </a:r>
            <a:r>
              <a:rPr lang="en-US" sz="2000" b="1" dirty="0"/>
              <a:t>the degree to which medical doctors are satisfied with the remuneration received (in general and specifically from Medicare). </a:t>
            </a:r>
          </a:p>
          <a:p>
            <a:pPr lvl="0" algn="just"/>
            <a:r>
              <a:rPr lang="en-US" sz="2000" b="1" dirty="0"/>
              <a:t>Estimate the percentages of doctors presently practicing on the island that are considering moving out of Puerto Rico and explore the reasons why they want to move.</a:t>
            </a:r>
          </a:p>
          <a:p>
            <a:pPr lvl="0" algn="just"/>
            <a:r>
              <a:rPr lang="en-US" sz="2000" b="1" dirty="0"/>
              <a:t>Explore the reasons why doctors in Puerto Rico who have moved to the States in the last ten years made the choice to </a:t>
            </a:r>
            <a:r>
              <a:rPr lang="en-US" sz="2000" b="1" dirty="0" smtClean="0"/>
              <a:t>emigrate.</a:t>
            </a:r>
            <a:endParaRPr lang="en-US" sz="2000" b="1" dirty="0"/>
          </a:p>
          <a:p>
            <a:pPr algn="just"/>
            <a:r>
              <a:rPr lang="en-US" sz="2000" b="1" dirty="0"/>
              <a:t>Analyze the degree to which there is a serious danger of shortages of doctors in Puerto Rico and make relevant policy recommendations.</a:t>
            </a:r>
          </a:p>
        </p:txBody>
      </p:sp>
      <p:sp>
        <p:nvSpPr>
          <p:cNvPr id="4" name="Slide Number Placeholder 3"/>
          <p:cNvSpPr>
            <a:spLocks noGrp="1"/>
          </p:cNvSpPr>
          <p:nvPr>
            <p:ph type="sldNum" sz="quarter" idx="12"/>
          </p:nvPr>
        </p:nvSpPr>
        <p:spPr/>
        <p:txBody>
          <a:bodyPr/>
          <a:lstStyle/>
          <a:p>
            <a:fld id="{EE8461CB-F664-4C6D-9D76-6C1228376BE3}" type="slidenum">
              <a:rPr lang="en-US" sz="1000" smtClean="0"/>
              <a:pPr/>
              <a:t>10</a:t>
            </a:fld>
            <a:endParaRPr lang="en-US" sz="1000" dirty="0"/>
          </a:p>
        </p:txBody>
      </p:sp>
    </p:spTree>
    <p:extLst>
      <p:ext uri="{BB962C8B-B14F-4D97-AF65-F5344CB8AC3E}">
        <p14:creationId xmlns:p14="http://schemas.microsoft.com/office/powerpoint/2010/main" xmlns="" val="2210778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498080" cy="1143000"/>
          </a:xfrm>
        </p:spPr>
        <p:txBody>
          <a:bodyPr>
            <a:normAutofit/>
          </a:bodyPr>
          <a:lstStyle/>
          <a:p>
            <a:r>
              <a:rPr lang="en-US" sz="3200" b="1" u="sng" dirty="0" smtClean="0">
                <a:ln>
                  <a:solidFill>
                    <a:schemeClr val="accent1"/>
                  </a:solidFill>
                </a:ln>
              </a:rPr>
              <a:t>Methodology</a:t>
            </a:r>
            <a:endParaRPr lang="en-US" sz="3200" b="1" u="sng" dirty="0">
              <a:ln>
                <a:solidFill>
                  <a:schemeClr val="accent1"/>
                </a:solidFill>
              </a:ln>
            </a:endParaRPr>
          </a:p>
        </p:txBody>
      </p:sp>
      <p:sp>
        <p:nvSpPr>
          <p:cNvPr id="3" name="Content Placeholder 2"/>
          <p:cNvSpPr>
            <a:spLocks noGrp="1"/>
          </p:cNvSpPr>
          <p:nvPr>
            <p:ph idx="1"/>
          </p:nvPr>
        </p:nvSpPr>
        <p:spPr>
          <a:xfrm>
            <a:off x="990600" y="914400"/>
            <a:ext cx="8001000" cy="5410200"/>
          </a:xfrm>
          <a:solidFill>
            <a:schemeClr val="accent5">
              <a:lumMod val="20000"/>
              <a:lumOff val="80000"/>
            </a:schemeClr>
          </a:solidFill>
        </p:spPr>
        <p:txBody>
          <a:bodyPr>
            <a:normAutofit/>
          </a:bodyPr>
          <a:lstStyle/>
          <a:p>
            <a:pPr algn="just">
              <a:spcAft>
                <a:spcPts val="600"/>
              </a:spcAft>
            </a:pPr>
            <a:r>
              <a:rPr lang="en-US" sz="2400" b="1" dirty="0"/>
              <a:t>A</a:t>
            </a:r>
            <a:r>
              <a:rPr lang="en-US" sz="2400" b="1" dirty="0" smtClean="0"/>
              <a:t> </a:t>
            </a:r>
            <a:r>
              <a:rPr lang="en-US" sz="2400" b="1" dirty="0"/>
              <a:t>combination of primary and secondary research </a:t>
            </a:r>
            <a:r>
              <a:rPr lang="en-US" sz="2400" b="1" dirty="0" smtClean="0"/>
              <a:t>instruments were used to meet the specific objectives of the project.</a:t>
            </a:r>
            <a:endParaRPr lang="en-US" sz="2400" b="1" dirty="0"/>
          </a:p>
          <a:p>
            <a:pPr lvl="1" algn="just">
              <a:spcAft>
                <a:spcPts val="600"/>
              </a:spcAft>
            </a:pPr>
            <a:r>
              <a:rPr lang="en-US" sz="2000" b="1" dirty="0"/>
              <a:t>A quantitative survey of </a:t>
            </a:r>
            <a:r>
              <a:rPr lang="en-US" sz="2000" b="1" dirty="0" smtClean="0"/>
              <a:t>281 medical </a:t>
            </a:r>
            <a:r>
              <a:rPr lang="en-US" sz="2000" b="1" dirty="0"/>
              <a:t>practitioners in Puerto Rico </a:t>
            </a:r>
            <a:r>
              <a:rPr lang="en-US" sz="2000" b="1" dirty="0" smtClean="0"/>
              <a:t>was used to make an estimate of  medical practice costs in Puerto Rico, as well as perceptions of the trends in costs, the degree to which doctors are satisfied with remuneration from Medicare, and the percentage of doctors who are considering moving out of Puerto Rico because of dissatisfaction with remuneration for medical services. </a:t>
            </a:r>
            <a:endParaRPr lang="en-US" sz="2000" b="1" dirty="0"/>
          </a:p>
          <a:p>
            <a:pPr lvl="1" algn="just">
              <a:spcAft>
                <a:spcPts val="600"/>
              </a:spcAft>
            </a:pPr>
            <a:r>
              <a:rPr lang="en-US" sz="2000" b="1" dirty="0"/>
              <a:t>A </a:t>
            </a:r>
            <a:r>
              <a:rPr lang="en-US" sz="2000" b="1" dirty="0" smtClean="0"/>
              <a:t>quantitative survey </a:t>
            </a:r>
            <a:r>
              <a:rPr lang="en-US" sz="2000" b="1" dirty="0"/>
              <a:t>of doctors who have emigrated with a sample size of </a:t>
            </a:r>
            <a:r>
              <a:rPr lang="en-US" sz="2000" b="1" dirty="0" smtClean="0"/>
              <a:t>35 was used to explore the reasons why doctors practicing in Puerto Rico have chosen to move to the US mainland.</a:t>
            </a:r>
          </a:p>
          <a:p>
            <a:pPr>
              <a:spcAft>
                <a:spcPts val="600"/>
              </a:spcAft>
            </a:pPr>
            <a:endParaRPr lang="en-US" sz="2400" dirty="0"/>
          </a:p>
        </p:txBody>
      </p:sp>
      <p:sp>
        <p:nvSpPr>
          <p:cNvPr id="4" name="Slide Number Placeholder 3"/>
          <p:cNvSpPr>
            <a:spLocks noGrp="1"/>
          </p:cNvSpPr>
          <p:nvPr>
            <p:ph type="sldNum" sz="quarter" idx="12"/>
          </p:nvPr>
        </p:nvSpPr>
        <p:spPr/>
        <p:txBody>
          <a:bodyPr/>
          <a:lstStyle/>
          <a:p>
            <a:fld id="{EE8461CB-F664-4C6D-9D76-6C1228376BE3}" type="slidenum">
              <a:rPr lang="en-US" sz="1000" smtClean="0"/>
              <a:pPr/>
              <a:t>11</a:t>
            </a:fld>
            <a:endParaRPr lang="en-US" sz="1000" dirty="0"/>
          </a:p>
        </p:txBody>
      </p:sp>
    </p:spTree>
    <p:extLst>
      <p:ext uri="{BB962C8B-B14F-4D97-AF65-F5344CB8AC3E}">
        <p14:creationId xmlns:p14="http://schemas.microsoft.com/office/powerpoint/2010/main" xmlns="" val="4235230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498080" cy="1143000"/>
          </a:xfrm>
        </p:spPr>
        <p:txBody>
          <a:bodyPr>
            <a:normAutofit/>
          </a:bodyPr>
          <a:lstStyle/>
          <a:p>
            <a:r>
              <a:rPr lang="en-US" sz="3200" b="1" u="sng" dirty="0">
                <a:ln>
                  <a:solidFill>
                    <a:schemeClr val="accent1"/>
                  </a:solidFill>
                </a:ln>
              </a:rPr>
              <a:t>Methodology</a:t>
            </a:r>
            <a:endParaRPr lang="en-US" sz="3200" b="1" u="sng" dirty="0"/>
          </a:p>
        </p:txBody>
      </p:sp>
      <p:sp>
        <p:nvSpPr>
          <p:cNvPr id="3" name="Content Placeholder 2"/>
          <p:cNvSpPr>
            <a:spLocks noGrp="1"/>
          </p:cNvSpPr>
          <p:nvPr>
            <p:ph idx="1"/>
          </p:nvPr>
        </p:nvSpPr>
        <p:spPr>
          <a:xfrm>
            <a:off x="1295400" y="1066800"/>
            <a:ext cx="7543800" cy="5334000"/>
          </a:xfrm>
          <a:solidFill>
            <a:schemeClr val="accent5">
              <a:lumMod val="20000"/>
              <a:lumOff val="80000"/>
            </a:schemeClr>
          </a:solidFill>
        </p:spPr>
        <p:txBody>
          <a:bodyPr>
            <a:noAutofit/>
          </a:bodyPr>
          <a:lstStyle/>
          <a:p>
            <a:pPr lvl="1" algn="just">
              <a:spcBef>
                <a:spcPts val="1200"/>
              </a:spcBef>
              <a:spcAft>
                <a:spcPts val="600"/>
              </a:spcAft>
            </a:pPr>
            <a:r>
              <a:rPr lang="en-US" sz="1800" b="1" dirty="0" smtClean="0"/>
              <a:t>One-on-one interviews </a:t>
            </a:r>
            <a:r>
              <a:rPr lang="en-US" sz="1800" b="1" dirty="0"/>
              <a:t>of </a:t>
            </a:r>
            <a:r>
              <a:rPr lang="en-US" sz="1800" b="1" dirty="0" smtClean="0"/>
              <a:t>representatives of medical equipment companies, insurance agents, that </a:t>
            </a:r>
            <a:r>
              <a:rPr lang="en-US" sz="1800" b="1" dirty="0"/>
              <a:t>deal with </a:t>
            </a:r>
            <a:r>
              <a:rPr lang="en-US" sz="1800" b="1" dirty="0" smtClean="0"/>
              <a:t>malpractice in Puerto Rico, and personnel of medical associations that represent specific specialties were </a:t>
            </a:r>
            <a:r>
              <a:rPr lang="en-US" sz="1800" b="1" dirty="0"/>
              <a:t>used to expand </a:t>
            </a:r>
            <a:r>
              <a:rPr lang="en-US" sz="1800" b="1" dirty="0" smtClean="0"/>
              <a:t>upon </a:t>
            </a:r>
            <a:r>
              <a:rPr lang="en-US" sz="1800" b="1" dirty="0"/>
              <a:t>the information obtained in the </a:t>
            </a:r>
            <a:r>
              <a:rPr lang="en-US" sz="1800" b="1" dirty="0" smtClean="0"/>
              <a:t>quantitative surveys. </a:t>
            </a:r>
            <a:r>
              <a:rPr lang="en-US" sz="1800" b="1" dirty="0"/>
              <a:t>M</a:t>
            </a:r>
            <a:r>
              <a:rPr lang="en-US" sz="1800" b="1" dirty="0" smtClean="0"/>
              <a:t>edical schools in Puerto Rico also provided additional data.</a:t>
            </a:r>
            <a:endParaRPr lang="en-US" sz="1800" b="1" dirty="0"/>
          </a:p>
          <a:p>
            <a:pPr lvl="1" algn="just">
              <a:spcBef>
                <a:spcPts val="1200"/>
              </a:spcBef>
              <a:spcAft>
                <a:spcPts val="600"/>
              </a:spcAft>
            </a:pPr>
            <a:r>
              <a:rPr lang="en-US" sz="1800" b="1" dirty="0" smtClean="0"/>
              <a:t>The data collected from these primary research instruments were compared to secondary data obtained from government sources such as the US Bureau of Labor Statistics, the American Community Survey, CMS, the Puerto Rico Department of Health, as well as statistics maintained by the Colegio de Médicos-Cirujanos, in order to determine whether and to what degree the costs of medical practice in Puerto Rico may be underestimated by the indexing system used by CMS and to make relevant policy recommendations.</a:t>
            </a:r>
            <a:endParaRPr lang="en-US" sz="1800" b="1" dirty="0"/>
          </a:p>
        </p:txBody>
      </p:sp>
      <p:sp>
        <p:nvSpPr>
          <p:cNvPr id="4" name="Slide Number Placeholder 3"/>
          <p:cNvSpPr>
            <a:spLocks noGrp="1"/>
          </p:cNvSpPr>
          <p:nvPr>
            <p:ph type="sldNum" sz="quarter" idx="12"/>
          </p:nvPr>
        </p:nvSpPr>
        <p:spPr/>
        <p:txBody>
          <a:bodyPr/>
          <a:lstStyle/>
          <a:p>
            <a:fld id="{EE8461CB-F664-4C6D-9D76-6C1228376BE3}" type="slidenum">
              <a:rPr lang="en-US" sz="1000" smtClean="0"/>
              <a:pPr/>
              <a:t>12</a:t>
            </a:fld>
            <a:endParaRPr lang="en-US" sz="1000" dirty="0"/>
          </a:p>
        </p:txBody>
      </p:sp>
    </p:spTree>
    <p:extLst>
      <p:ext uri="{BB962C8B-B14F-4D97-AF65-F5344CB8AC3E}">
        <p14:creationId xmlns:p14="http://schemas.microsoft.com/office/powerpoint/2010/main" xmlns="" val="494517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905000"/>
            <a:ext cx="8153400" cy="2743200"/>
          </a:xfrm>
        </p:spPr>
        <p:style>
          <a:lnRef idx="0">
            <a:schemeClr val="accent6"/>
          </a:lnRef>
          <a:fillRef idx="3">
            <a:schemeClr val="accent6"/>
          </a:fillRef>
          <a:effectRef idx="3">
            <a:schemeClr val="accent6"/>
          </a:effectRef>
          <a:fontRef idx="minor">
            <a:schemeClr val="lt1"/>
          </a:fontRef>
        </p:style>
        <p:txBody>
          <a:bodyPr>
            <a:noAutofit/>
          </a:bodyPr>
          <a:lstStyle/>
          <a:p>
            <a:pPr algn="r"/>
            <a:r>
              <a:rPr lang="en-US" sz="4400" b="1" dirty="0" smtClean="0">
                <a:ln>
                  <a:solidFill>
                    <a:schemeClr val="accent1"/>
                  </a:solidFill>
                </a:ln>
                <a:solidFill>
                  <a:schemeClr val="bg1"/>
                </a:solidFill>
              </a:rPr>
              <a:t>Findings:</a:t>
            </a:r>
            <a:r>
              <a:rPr lang="en-US" sz="4000" b="1" dirty="0" smtClean="0">
                <a:ln>
                  <a:solidFill>
                    <a:schemeClr val="accent1"/>
                  </a:solidFill>
                </a:ln>
                <a:solidFill>
                  <a:schemeClr val="bg1"/>
                </a:solidFill>
              </a:rPr>
              <a:t> </a:t>
            </a:r>
            <a:r>
              <a:rPr lang="en-US" sz="3600" b="1" dirty="0" smtClean="0">
                <a:ln>
                  <a:solidFill>
                    <a:schemeClr val="accent1"/>
                  </a:solidFill>
                </a:ln>
                <a:solidFill>
                  <a:schemeClr val="bg1"/>
                </a:solidFill>
              </a:rPr>
              <a:t/>
            </a:r>
            <a:br>
              <a:rPr lang="en-US" sz="3600" b="1" dirty="0" smtClean="0">
                <a:ln>
                  <a:solidFill>
                    <a:schemeClr val="accent1"/>
                  </a:solidFill>
                </a:ln>
                <a:solidFill>
                  <a:schemeClr val="bg1"/>
                </a:solidFill>
              </a:rPr>
            </a:br>
            <a:r>
              <a:rPr lang="en-US" sz="2800" b="1" dirty="0" smtClean="0">
                <a:ln>
                  <a:solidFill>
                    <a:schemeClr val="accent1"/>
                  </a:solidFill>
                </a:ln>
                <a:solidFill>
                  <a:schemeClr val="bg1"/>
                </a:solidFill>
              </a:rPr>
              <a:t>Analysis of Quantitative Survey </a:t>
            </a:r>
            <a:br>
              <a:rPr lang="en-US" sz="2800" b="1" dirty="0" smtClean="0">
                <a:ln>
                  <a:solidFill>
                    <a:schemeClr val="accent1"/>
                  </a:solidFill>
                </a:ln>
                <a:solidFill>
                  <a:schemeClr val="bg1"/>
                </a:solidFill>
              </a:rPr>
            </a:br>
            <a:r>
              <a:rPr lang="en-US" sz="2800" b="1" dirty="0" smtClean="0">
                <a:ln>
                  <a:solidFill>
                    <a:schemeClr val="accent1"/>
                  </a:solidFill>
                </a:ln>
                <a:solidFill>
                  <a:schemeClr val="bg1"/>
                </a:solidFill>
              </a:rPr>
              <a:t>of Doctors in Puerto Rico </a:t>
            </a:r>
            <a:br>
              <a:rPr lang="en-US" sz="2800" b="1" dirty="0" smtClean="0">
                <a:ln>
                  <a:solidFill>
                    <a:schemeClr val="accent1"/>
                  </a:solidFill>
                </a:ln>
                <a:solidFill>
                  <a:schemeClr val="bg1"/>
                </a:solidFill>
              </a:rPr>
            </a:br>
            <a:r>
              <a:rPr lang="en-US" sz="2800" b="1" dirty="0" smtClean="0">
                <a:ln>
                  <a:solidFill>
                    <a:schemeClr val="accent1"/>
                  </a:solidFill>
                </a:ln>
                <a:solidFill>
                  <a:schemeClr val="bg1"/>
                </a:solidFill>
              </a:rPr>
              <a:t>and Related Information </a:t>
            </a:r>
            <a:br>
              <a:rPr lang="en-US" sz="2800" b="1" dirty="0" smtClean="0">
                <a:ln>
                  <a:solidFill>
                    <a:schemeClr val="accent1"/>
                  </a:solidFill>
                </a:ln>
                <a:solidFill>
                  <a:schemeClr val="bg1"/>
                </a:solidFill>
              </a:rPr>
            </a:br>
            <a:r>
              <a:rPr lang="en-US" sz="2800" b="1" dirty="0" smtClean="0">
                <a:ln>
                  <a:solidFill>
                    <a:schemeClr val="accent1"/>
                  </a:solidFill>
                </a:ln>
                <a:solidFill>
                  <a:schemeClr val="bg1"/>
                </a:solidFill>
              </a:rPr>
              <a:t>from One-on-One Interviews </a:t>
            </a:r>
            <a:endParaRPr lang="en-US" sz="2800" b="1" dirty="0">
              <a:ln>
                <a:solidFill>
                  <a:schemeClr val="accent1"/>
                </a:solidFill>
              </a:ln>
              <a:solidFill>
                <a:schemeClr val="bg1"/>
              </a:solidFill>
            </a:endParaRPr>
          </a:p>
        </p:txBody>
      </p:sp>
      <p:sp>
        <p:nvSpPr>
          <p:cNvPr id="3" name="Slide Number Placeholder 2"/>
          <p:cNvSpPr>
            <a:spLocks noGrp="1"/>
          </p:cNvSpPr>
          <p:nvPr>
            <p:ph type="sldNum" sz="quarter" idx="12"/>
          </p:nvPr>
        </p:nvSpPr>
        <p:spPr/>
        <p:txBody>
          <a:bodyPr/>
          <a:lstStyle/>
          <a:p>
            <a:fld id="{EE8461CB-F664-4C6D-9D76-6C1228376BE3}" type="slidenum">
              <a:rPr lang="en-US" sz="1000" smtClean="0"/>
              <a:pPr/>
              <a:t>13</a:t>
            </a:fld>
            <a:endParaRPr lang="en-US" sz="1000" dirty="0"/>
          </a:p>
        </p:txBody>
      </p:sp>
    </p:spTree>
    <p:extLst>
      <p:ext uri="{BB962C8B-B14F-4D97-AF65-F5344CB8AC3E}">
        <p14:creationId xmlns:p14="http://schemas.microsoft.com/office/powerpoint/2010/main" xmlns="" val="2097166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7498080" cy="1143000"/>
          </a:xfrm>
        </p:spPr>
        <p:txBody>
          <a:bodyPr>
            <a:normAutofit/>
          </a:bodyPr>
          <a:lstStyle/>
          <a:p>
            <a:pPr algn="ctr"/>
            <a:r>
              <a:rPr lang="en-US" sz="2800" b="1" u="sng" dirty="0" smtClean="0">
                <a:ln>
                  <a:solidFill>
                    <a:schemeClr val="accent1"/>
                  </a:solidFill>
                </a:ln>
                <a:solidFill>
                  <a:schemeClr val="tx2"/>
                </a:solidFill>
              </a:rPr>
              <a:t>Demographics of Doctors Surveyed: Gender,  Age and Type of Practice</a:t>
            </a:r>
            <a:endParaRPr lang="en-US" sz="2800" b="1" u="sng" dirty="0">
              <a:ln>
                <a:solidFill>
                  <a:schemeClr val="accent1"/>
                </a:solidFill>
              </a:ln>
              <a:solidFill>
                <a:schemeClr val="tx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943418925"/>
              </p:ext>
            </p:extLst>
          </p:nvPr>
        </p:nvGraphicFramePr>
        <p:xfrm>
          <a:off x="1435100" y="1447800"/>
          <a:ext cx="7499350" cy="3505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034526" y="4876800"/>
            <a:ext cx="8077200" cy="1325880"/>
          </a:xfrm>
          <a:prstGeom prst="rect">
            <a:avLst/>
          </a:prstGeom>
          <a:solidFill>
            <a:schemeClr val="accent3">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normAutofit/>
          </a:bodyPr>
          <a:lstStyle/>
          <a:p>
            <a:pPr>
              <a:spcAft>
                <a:spcPts val="600"/>
              </a:spcAft>
            </a:pPr>
            <a:r>
              <a:rPr lang="en-US" sz="1600" b="1" dirty="0" smtClean="0"/>
              <a:t>Doctors Practicing in PR</a:t>
            </a:r>
          </a:p>
          <a:p>
            <a:pPr marL="285750" indent="-285750">
              <a:spcAft>
                <a:spcPts val="600"/>
              </a:spcAft>
              <a:buFont typeface="Arial" pitchFamily="34" charset="0"/>
              <a:buChar char="•"/>
            </a:pPr>
            <a:r>
              <a:rPr lang="en-US" sz="1600" b="1" dirty="0" smtClean="0"/>
              <a:t>71% of the doctors practicing in PR are male, 27% female (2% didn’t respond)</a:t>
            </a:r>
          </a:p>
          <a:p>
            <a:pPr marL="285750" indent="-285750">
              <a:spcAft>
                <a:spcPts val="600"/>
              </a:spcAft>
              <a:buFont typeface="Arial" pitchFamily="34" charset="0"/>
              <a:buChar char="•"/>
            </a:pPr>
            <a:r>
              <a:rPr lang="en-US" sz="1600" b="1" dirty="0" smtClean="0"/>
              <a:t>60% of doctors in PR were between 35 and 54 years of age</a:t>
            </a:r>
          </a:p>
          <a:p>
            <a:pPr marL="285750" indent="-285750">
              <a:spcAft>
                <a:spcPts val="600"/>
              </a:spcAft>
              <a:buFont typeface="Arial" pitchFamily="34" charset="0"/>
              <a:buChar char="•"/>
            </a:pPr>
            <a:r>
              <a:rPr lang="en-US" sz="1600" b="1" dirty="0" smtClean="0"/>
              <a:t>55% in PR are primary care physicians and 45% are specialists</a:t>
            </a:r>
          </a:p>
        </p:txBody>
      </p:sp>
      <p:sp>
        <p:nvSpPr>
          <p:cNvPr id="6" name="Slide Number Placeholder 5"/>
          <p:cNvSpPr>
            <a:spLocks noGrp="1"/>
          </p:cNvSpPr>
          <p:nvPr>
            <p:ph type="sldNum" sz="quarter" idx="12"/>
          </p:nvPr>
        </p:nvSpPr>
        <p:spPr/>
        <p:txBody>
          <a:bodyPr/>
          <a:lstStyle/>
          <a:p>
            <a:fld id="{EE8461CB-F664-4C6D-9D76-6C1228376BE3}" type="slidenum">
              <a:rPr lang="en-US" sz="1000" smtClean="0"/>
              <a:pPr/>
              <a:t>14</a:t>
            </a:fld>
            <a:endParaRPr lang="en-US" sz="1000" dirty="0"/>
          </a:p>
        </p:txBody>
      </p:sp>
    </p:spTree>
    <p:extLst>
      <p:ext uri="{BB962C8B-B14F-4D97-AF65-F5344CB8AC3E}">
        <p14:creationId xmlns:p14="http://schemas.microsoft.com/office/powerpoint/2010/main" xmlns="" val="1870233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498080" cy="990600"/>
          </a:xfrm>
        </p:spPr>
        <p:txBody>
          <a:bodyPr>
            <a:normAutofit/>
          </a:bodyPr>
          <a:lstStyle/>
          <a:p>
            <a:pPr algn="ctr"/>
            <a:r>
              <a:rPr lang="en-US" sz="3200" b="1" u="sng" dirty="0" smtClean="0">
                <a:ln>
                  <a:solidFill>
                    <a:schemeClr val="accent1"/>
                  </a:solidFill>
                </a:ln>
                <a:solidFill>
                  <a:schemeClr val="tx2"/>
                </a:solidFill>
              </a:rPr>
              <a:t>Where Did You Study Medicine?</a:t>
            </a:r>
            <a:endParaRPr lang="en-US" sz="32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806653906"/>
              </p:ext>
            </p:extLst>
          </p:nvPr>
        </p:nvGraphicFramePr>
        <p:xfrm>
          <a:off x="1371600" y="1143000"/>
          <a:ext cx="7499350" cy="38862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990600" y="4953000"/>
            <a:ext cx="8153400" cy="1402080"/>
          </a:xfrm>
          <a:prstGeom prst="rect">
            <a:avLst/>
          </a:prstGeom>
          <a:solidFill>
            <a:schemeClr val="accent3">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nchor="ctr">
            <a:normAutofit/>
          </a:bodyPr>
          <a:lstStyle/>
          <a:p>
            <a:pPr marL="285750" indent="-285750">
              <a:spcBef>
                <a:spcPts val="600"/>
              </a:spcBef>
              <a:buFont typeface="Arial" pitchFamily="34" charset="0"/>
              <a:buChar char="•"/>
            </a:pPr>
            <a:r>
              <a:rPr lang="en-US" sz="1600" b="1" dirty="0" smtClean="0"/>
              <a:t>Over half (53%) of all doctors surveyed studied medicine in Puerto Rico, and a little under 20% each studied in the Dominican Republic and in Mexico. Only 3% in US, and of these doctors, 50% studied in New York state.</a:t>
            </a:r>
          </a:p>
          <a:p>
            <a:pPr marL="285750" indent="-285750">
              <a:spcBef>
                <a:spcPts val="600"/>
              </a:spcBef>
              <a:buFont typeface="Arial" pitchFamily="34" charset="0"/>
              <a:buChar char="•"/>
            </a:pPr>
            <a:r>
              <a:rPr lang="en-US" sz="1600" b="1" dirty="0" smtClean="0"/>
              <a:t>78% of specialists studied medicine in Puerto Rico.</a:t>
            </a:r>
            <a:endParaRPr lang="en-US" sz="1600" b="1" dirty="0"/>
          </a:p>
        </p:txBody>
      </p:sp>
      <p:sp>
        <p:nvSpPr>
          <p:cNvPr id="7" name="Slide Number Placeholder 6"/>
          <p:cNvSpPr>
            <a:spLocks noGrp="1"/>
          </p:cNvSpPr>
          <p:nvPr>
            <p:ph type="sldNum" sz="quarter" idx="12"/>
          </p:nvPr>
        </p:nvSpPr>
        <p:spPr/>
        <p:txBody>
          <a:bodyPr/>
          <a:lstStyle/>
          <a:p>
            <a:fld id="{EE8461CB-F664-4C6D-9D76-6C1228376BE3}" type="slidenum">
              <a:rPr lang="en-US" sz="1000" smtClean="0"/>
              <a:pPr/>
              <a:t>15</a:t>
            </a:fld>
            <a:endParaRPr lang="en-US" sz="1000" dirty="0"/>
          </a:p>
        </p:txBody>
      </p:sp>
    </p:spTree>
    <p:extLst>
      <p:ext uri="{BB962C8B-B14F-4D97-AF65-F5344CB8AC3E}">
        <p14:creationId xmlns:p14="http://schemas.microsoft.com/office/powerpoint/2010/main" xmlns="" val="3140050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
            <a:ext cx="8153400" cy="838200"/>
          </a:xfrm>
        </p:spPr>
        <p:txBody>
          <a:bodyPr>
            <a:normAutofit/>
          </a:bodyPr>
          <a:lstStyle/>
          <a:p>
            <a:r>
              <a:rPr lang="en-US" sz="2800" b="1" u="sng" dirty="0" smtClean="0">
                <a:ln>
                  <a:solidFill>
                    <a:schemeClr val="accent1"/>
                  </a:solidFill>
                </a:ln>
                <a:solidFill>
                  <a:schemeClr val="tx2"/>
                </a:solidFill>
              </a:rPr>
              <a:t>Where did You Do Residency and Specialty?</a:t>
            </a:r>
            <a:endParaRPr lang="en-US" sz="2800" u="sng"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xmlns="" val="3266679699"/>
              </p:ext>
            </p:extLst>
          </p:nvPr>
        </p:nvGraphicFramePr>
        <p:xfrm>
          <a:off x="1143000" y="838200"/>
          <a:ext cx="3962400" cy="36575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ontent Placeholder 3"/>
          <p:cNvGraphicFramePr>
            <a:graphicFrameLocks noGrp="1"/>
          </p:cNvGraphicFramePr>
          <p:nvPr>
            <p:ph sz="half" idx="2"/>
            <p:extLst>
              <p:ext uri="{D42A27DB-BD31-4B8C-83A1-F6EECF244321}">
                <p14:modId xmlns:p14="http://schemas.microsoft.com/office/powerpoint/2010/main" xmlns="" val="1381271081"/>
              </p:ext>
            </p:extLst>
          </p:nvPr>
        </p:nvGraphicFramePr>
        <p:xfrm>
          <a:off x="5410200" y="990600"/>
          <a:ext cx="3733800" cy="32766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990600" y="4572000"/>
            <a:ext cx="8153400" cy="1828800"/>
          </a:xfrm>
          <a:prstGeom prst="rect">
            <a:avLst/>
          </a:prstGeom>
          <a:solidFill>
            <a:schemeClr val="accent3">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normAutofit fontScale="85000" lnSpcReduction="10000"/>
          </a:bodyPr>
          <a:lstStyle/>
          <a:p>
            <a:pPr marL="285750" indent="-285750">
              <a:lnSpc>
                <a:spcPct val="120000"/>
              </a:lnSpc>
              <a:buFont typeface="Arial" pitchFamily="34" charset="0"/>
              <a:buChar char="•"/>
            </a:pPr>
            <a:r>
              <a:rPr lang="en-US" b="1" dirty="0" smtClean="0"/>
              <a:t>78%of all doctors surveyed did their residency in PR and 11% in the United States. Of those who did residency in the US,  about one third (31%) did it in New York state. Specialists even more likely to have completed their residency in US than doctors in general.</a:t>
            </a:r>
          </a:p>
          <a:p>
            <a:pPr marL="285750" indent="-285750">
              <a:lnSpc>
                <a:spcPct val="120000"/>
              </a:lnSpc>
              <a:buFont typeface="Arial" pitchFamily="34" charset="0"/>
              <a:buChar char="•"/>
            </a:pPr>
            <a:r>
              <a:rPr lang="en-US" b="1" dirty="0" smtClean="0"/>
              <a:t>Half of specialists did their specialty in Puerto Rico, and 38% in the US.  Of those who did specialty in US,  the states most mentioned were New York and Massachusetts.</a:t>
            </a:r>
            <a:endParaRPr lang="en-US" b="1" dirty="0"/>
          </a:p>
        </p:txBody>
      </p:sp>
      <p:sp>
        <p:nvSpPr>
          <p:cNvPr id="7" name="Slide Number Placeholder 6"/>
          <p:cNvSpPr>
            <a:spLocks noGrp="1"/>
          </p:cNvSpPr>
          <p:nvPr>
            <p:ph type="sldNum" sz="quarter" idx="12"/>
          </p:nvPr>
        </p:nvSpPr>
        <p:spPr/>
        <p:txBody>
          <a:bodyPr/>
          <a:lstStyle/>
          <a:p>
            <a:fld id="{EE8461CB-F664-4C6D-9D76-6C1228376BE3}" type="slidenum">
              <a:rPr lang="en-US" sz="1000" smtClean="0"/>
              <a:pPr/>
              <a:t>16</a:t>
            </a:fld>
            <a:endParaRPr lang="en-US" sz="1000" dirty="0"/>
          </a:p>
        </p:txBody>
      </p:sp>
    </p:spTree>
    <p:extLst>
      <p:ext uri="{BB962C8B-B14F-4D97-AF65-F5344CB8AC3E}">
        <p14:creationId xmlns:p14="http://schemas.microsoft.com/office/powerpoint/2010/main" xmlns="" val="23573277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90600" y="-76200"/>
            <a:ext cx="7498080" cy="792480"/>
          </a:xfrm>
        </p:spPr>
        <p:txBody>
          <a:bodyPr>
            <a:normAutofit/>
          </a:bodyPr>
          <a:lstStyle/>
          <a:p>
            <a:r>
              <a:rPr lang="en-US" sz="3200" b="1" u="sng" dirty="0" smtClean="0">
                <a:ln>
                  <a:solidFill>
                    <a:schemeClr val="accent1"/>
                  </a:solidFill>
                </a:ln>
                <a:solidFill>
                  <a:schemeClr val="tx2"/>
                </a:solidFill>
              </a:rPr>
              <a:t>Work Patterns and Scenarios</a:t>
            </a:r>
            <a:endParaRPr lang="en-US" sz="3200" u="sng" dirty="0"/>
          </a:p>
        </p:txBody>
      </p:sp>
      <p:graphicFrame>
        <p:nvGraphicFramePr>
          <p:cNvPr id="10" name="Content Placeholder 9"/>
          <p:cNvGraphicFramePr>
            <a:graphicFrameLocks noGrp="1"/>
          </p:cNvGraphicFramePr>
          <p:nvPr>
            <p:ph sz="half" idx="1"/>
            <p:extLst>
              <p:ext uri="{D42A27DB-BD31-4B8C-83A1-F6EECF244321}">
                <p14:modId xmlns:p14="http://schemas.microsoft.com/office/powerpoint/2010/main" xmlns="" val="4065581686"/>
              </p:ext>
            </p:extLst>
          </p:nvPr>
        </p:nvGraphicFramePr>
        <p:xfrm>
          <a:off x="1021080" y="1600200"/>
          <a:ext cx="3962400" cy="3429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ontent Placeholder 10"/>
          <p:cNvGraphicFramePr>
            <a:graphicFrameLocks noGrp="1"/>
          </p:cNvGraphicFramePr>
          <p:nvPr>
            <p:ph sz="half" idx="2"/>
            <p:extLst>
              <p:ext uri="{D42A27DB-BD31-4B8C-83A1-F6EECF244321}">
                <p14:modId xmlns:p14="http://schemas.microsoft.com/office/powerpoint/2010/main" xmlns="" val="3912084667"/>
              </p:ext>
            </p:extLst>
          </p:nvPr>
        </p:nvGraphicFramePr>
        <p:xfrm>
          <a:off x="5105400" y="1676400"/>
          <a:ext cx="3829050" cy="3048001"/>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p:cNvSpPr txBox="1"/>
          <p:nvPr/>
        </p:nvSpPr>
        <p:spPr>
          <a:xfrm>
            <a:off x="990600" y="5029200"/>
            <a:ext cx="8001000" cy="1447800"/>
          </a:xfrm>
          <a:prstGeom prst="rect">
            <a:avLst/>
          </a:prstGeom>
          <a:solidFill>
            <a:schemeClr val="accent3">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noAutofit/>
          </a:bodyPr>
          <a:lstStyle/>
          <a:p>
            <a:pPr marL="285750" indent="-285750">
              <a:buFont typeface="Arial" pitchFamily="34" charset="0"/>
              <a:buChar char="•"/>
            </a:pPr>
            <a:r>
              <a:rPr lang="en-US" sz="1600" b="1" dirty="0" smtClean="0"/>
              <a:t>The majority of doctors work in private practice, and many also work in private hospitals or form part of a private medical group.  It is less common to share an office without being a partner</a:t>
            </a:r>
          </a:p>
          <a:p>
            <a:pPr marL="285750" indent="-285750">
              <a:buFont typeface="Arial" pitchFamily="34" charset="0"/>
              <a:buChar char="•"/>
            </a:pPr>
            <a:r>
              <a:rPr lang="en-US" sz="1600" b="1" dirty="0"/>
              <a:t>Of those doctors in private medical groups, most  are in a group of two, or </a:t>
            </a:r>
            <a:r>
              <a:rPr lang="en-US" sz="1600" b="1" dirty="0" smtClean="0"/>
              <a:t>a group of three </a:t>
            </a:r>
            <a:r>
              <a:rPr lang="en-US" sz="1600" b="1" dirty="0"/>
              <a:t>to four.</a:t>
            </a:r>
          </a:p>
          <a:p>
            <a:pPr marL="285750" indent="-285750">
              <a:buFont typeface="Arial" pitchFamily="34" charset="0"/>
              <a:buChar char="•"/>
            </a:pPr>
            <a:endParaRPr lang="en-US" sz="1600" b="1" dirty="0"/>
          </a:p>
        </p:txBody>
      </p:sp>
      <p:sp>
        <p:nvSpPr>
          <p:cNvPr id="13" name="TextBox 12"/>
          <p:cNvSpPr txBox="1"/>
          <p:nvPr/>
        </p:nvSpPr>
        <p:spPr>
          <a:xfrm>
            <a:off x="1295400" y="838200"/>
            <a:ext cx="7406640" cy="609600"/>
          </a:xfrm>
          <a:prstGeom prst="rect">
            <a:avLst/>
          </a:prstGeom>
          <a:solidFill>
            <a:schemeClr val="accent3">
              <a:lumMod val="40000"/>
              <a:lumOff val="60000"/>
            </a:schemeClr>
          </a:solidFill>
        </p:spPr>
        <p:style>
          <a:lnRef idx="2">
            <a:schemeClr val="accent6"/>
          </a:lnRef>
          <a:fillRef idx="1">
            <a:schemeClr val="lt1"/>
          </a:fillRef>
          <a:effectRef idx="0">
            <a:schemeClr val="accent6"/>
          </a:effectRef>
          <a:fontRef idx="minor">
            <a:schemeClr val="dk1"/>
          </a:fontRef>
        </p:style>
        <p:txBody>
          <a:bodyPr wrap="square" rtlCol="0">
            <a:normAutofit fontScale="85000" lnSpcReduction="10000"/>
          </a:bodyPr>
          <a:lstStyle/>
          <a:p>
            <a:pPr marL="285750" indent="-285750">
              <a:buFont typeface="Arial" pitchFamily="34" charset="0"/>
              <a:buChar char="•"/>
            </a:pPr>
            <a:r>
              <a:rPr lang="en-US" b="1" dirty="0" smtClean="0"/>
              <a:t>74% </a:t>
            </a:r>
            <a:r>
              <a:rPr lang="en-US" b="1" dirty="0"/>
              <a:t>of doctors surveyed are self-employed or partner in a group, 13% are salaried employees of hospital, clinic, or medical group and 12% are both</a:t>
            </a:r>
          </a:p>
          <a:p>
            <a:pPr marL="285750" indent="-285750">
              <a:buFont typeface="Arial" pitchFamily="34" charset="0"/>
              <a:buChar char="•"/>
            </a:pPr>
            <a:endParaRPr lang="en-US" dirty="0"/>
          </a:p>
        </p:txBody>
      </p:sp>
      <p:sp>
        <p:nvSpPr>
          <p:cNvPr id="8" name="Slide Number Placeholder 7"/>
          <p:cNvSpPr>
            <a:spLocks noGrp="1"/>
          </p:cNvSpPr>
          <p:nvPr>
            <p:ph type="sldNum" sz="quarter" idx="12"/>
          </p:nvPr>
        </p:nvSpPr>
        <p:spPr/>
        <p:txBody>
          <a:bodyPr/>
          <a:lstStyle/>
          <a:p>
            <a:fld id="{EE8461CB-F664-4C6D-9D76-6C1228376BE3}" type="slidenum">
              <a:rPr lang="en-US" sz="1000" smtClean="0"/>
              <a:pPr/>
              <a:t>17</a:t>
            </a:fld>
            <a:endParaRPr lang="en-US" sz="1000" dirty="0"/>
          </a:p>
        </p:txBody>
      </p:sp>
    </p:spTree>
    <p:extLst>
      <p:ext uri="{BB962C8B-B14F-4D97-AF65-F5344CB8AC3E}">
        <p14:creationId xmlns:p14="http://schemas.microsoft.com/office/powerpoint/2010/main" xmlns="" val="17771749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
            <a:ext cx="7498080" cy="1143000"/>
          </a:xfrm>
        </p:spPr>
        <p:txBody>
          <a:bodyPr>
            <a:normAutofit/>
          </a:bodyPr>
          <a:lstStyle/>
          <a:p>
            <a:r>
              <a:rPr lang="en-US" sz="3200" b="1" u="sng" dirty="0">
                <a:ln>
                  <a:solidFill>
                    <a:schemeClr val="accent1"/>
                  </a:solidFill>
                </a:ln>
                <a:solidFill>
                  <a:schemeClr val="tx2"/>
                </a:solidFill>
              </a:rPr>
              <a:t>M</a:t>
            </a:r>
            <a:r>
              <a:rPr lang="en-US" sz="3200" b="1" u="sng" dirty="0" smtClean="0">
                <a:ln>
                  <a:solidFill>
                    <a:schemeClr val="accent1"/>
                  </a:solidFill>
                </a:ln>
                <a:solidFill>
                  <a:schemeClr val="tx2"/>
                </a:solidFill>
              </a:rPr>
              <a:t>edicare and Mi Salud Patients</a:t>
            </a:r>
            <a:endParaRPr lang="en-US" sz="3600" u="sng" dirty="0"/>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xmlns="" val="3127938349"/>
              </p:ext>
            </p:extLst>
          </p:nvPr>
        </p:nvGraphicFramePr>
        <p:xfrm>
          <a:off x="990600" y="1905000"/>
          <a:ext cx="4076700" cy="327660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ontent Placeholder 6"/>
          <p:cNvGraphicFramePr>
            <a:graphicFrameLocks noGrp="1"/>
          </p:cNvGraphicFramePr>
          <p:nvPr>
            <p:ph sz="half" idx="2"/>
            <p:extLst>
              <p:ext uri="{D42A27DB-BD31-4B8C-83A1-F6EECF244321}">
                <p14:modId xmlns:p14="http://schemas.microsoft.com/office/powerpoint/2010/main" xmlns="" val="1655465449"/>
              </p:ext>
            </p:extLst>
          </p:nvPr>
        </p:nvGraphicFramePr>
        <p:xfrm>
          <a:off x="5334000" y="1905000"/>
          <a:ext cx="3810000" cy="32004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219200" y="838200"/>
            <a:ext cx="7543800" cy="923330"/>
          </a:xfrm>
          <a:prstGeom prst="rect">
            <a:avLst/>
          </a:prstGeom>
          <a:solidFill>
            <a:schemeClr val="accent3">
              <a:lumMod val="40000"/>
              <a:lumOff val="60000"/>
            </a:schemeClr>
          </a:solidFill>
          <a:ln>
            <a:solidFill>
              <a:schemeClr val="accent6"/>
            </a:solidFill>
          </a:ln>
        </p:spPr>
        <p:txBody>
          <a:bodyPr wrap="square" rtlCol="0">
            <a:spAutoFit/>
          </a:bodyPr>
          <a:lstStyle/>
          <a:p>
            <a:pPr marL="285750" indent="-285750">
              <a:buFont typeface="Wingdings" pitchFamily="2" charset="2"/>
              <a:buChar char="§"/>
            </a:pPr>
            <a:r>
              <a:rPr lang="en-US" b="1" dirty="0" smtClean="0"/>
              <a:t>92% of doctors surveyed treat Medicare patients</a:t>
            </a:r>
          </a:p>
          <a:p>
            <a:pPr marL="285750" indent="-285750">
              <a:buFont typeface="Wingdings" pitchFamily="2" charset="2"/>
              <a:buChar char="§"/>
            </a:pPr>
            <a:r>
              <a:rPr lang="en-US" b="1" dirty="0" smtClean="0"/>
              <a:t>65% treat Mi Salud (Puerto Rico government health plan) patients</a:t>
            </a:r>
          </a:p>
        </p:txBody>
      </p:sp>
      <p:sp>
        <p:nvSpPr>
          <p:cNvPr id="8" name="TextBox 7"/>
          <p:cNvSpPr txBox="1"/>
          <p:nvPr/>
        </p:nvSpPr>
        <p:spPr>
          <a:xfrm>
            <a:off x="990600" y="5257800"/>
            <a:ext cx="8001000" cy="1143000"/>
          </a:xfrm>
          <a:prstGeom prst="rect">
            <a:avLst/>
          </a:prstGeom>
          <a:solidFill>
            <a:schemeClr val="accent3">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normAutofit fontScale="85000" lnSpcReduction="10000"/>
          </a:bodyPr>
          <a:lstStyle/>
          <a:p>
            <a:pPr marL="285750" indent="-285750">
              <a:lnSpc>
                <a:spcPct val="110000"/>
              </a:lnSpc>
              <a:buFont typeface="Arial" pitchFamily="34" charset="0"/>
              <a:buChar char="•"/>
            </a:pPr>
            <a:r>
              <a:rPr lang="en-US" b="1" dirty="0" smtClean="0"/>
              <a:t>41% of the doctors who treat Medicare patients have practices in which Medicare patients predominate (60% or more of their patients have Medicare)</a:t>
            </a:r>
          </a:p>
          <a:p>
            <a:pPr marL="285750" indent="-285750">
              <a:lnSpc>
                <a:spcPct val="110000"/>
              </a:lnSpc>
              <a:buFont typeface="Arial" pitchFamily="34" charset="0"/>
              <a:buChar char="•"/>
            </a:pPr>
            <a:r>
              <a:rPr lang="en-US" b="1" dirty="0" smtClean="0"/>
              <a:t>66% of the doctors that treat Mi Salud patients have practices in which  Mi Salud patients do not predominate (40% or less have Mi Salud)</a:t>
            </a:r>
            <a:endParaRPr lang="en-US" b="1" dirty="0"/>
          </a:p>
        </p:txBody>
      </p:sp>
      <p:cxnSp>
        <p:nvCxnSpPr>
          <p:cNvPr id="12" name="Straight Arrow Connector 11"/>
          <p:cNvCxnSpPr/>
          <p:nvPr/>
        </p:nvCxnSpPr>
        <p:spPr>
          <a:xfrm>
            <a:off x="3581400" y="4366260"/>
            <a:ext cx="914400" cy="4953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715000" y="3810000"/>
            <a:ext cx="762000" cy="9906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EE8461CB-F664-4C6D-9D76-6C1228376BE3}" type="slidenum">
              <a:rPr lang="en-US" sz="1000" smtClean="0"/>
              <a:pPr/>
              <a:t>18</a:t>
            </a:fld>
            <a:endParaRPr lang="en-US" sz="1000" dirty="0"/>
          </a:p>
        </p:txBody>
      </p:sp>
    </p:spTree>
    <p:extLst>
      <p:ext uri="{BB962C8B-B14F-4D97-AF65-F5344CB8AC3E}">
        <p14:creationId xmlns:p14="http://schemas.microsoft.com/office/powerpoint/2010/main" xmlns="" val="24519541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8001000" cy="1143000"/>
          </a:xfrm>
        </p:spPr>
        <p:txBody>
          <a:bodyPr>
            <a:noAutofit/>
          </a:bodyPr>
          <a:lstStyle/>
          <a:p>
            <a:r>
              <a:rPr lang="en-US" sz="3200" b="1" u="sng" dirty="0">
                <a:ln>
                  <a:solidFill>
                    <a:schemeClr val="accent1"/>
                  </a:solidFill>
                </a:ln>
                <a:solidFill>
                  <a:schemeClr val="tx2"/>
                </a:solidFill>
              </a:rPr>
              <a:t>N</a:t>
            </a:r>
            <a:r>
              <a:rPr lang="en-US" sz="3200" b="1" u="sng" dirty="0" smtClean="0">
                <a:ln>
                  <a:solidFill>
                    <a:schemeClr val="accent1"/>
                  </a:solidFill>
                </a:ln>
                <a:solidFill>
                  <a:schemeClr val="tx2"/>
                </a:solidFill>
              </a:rPr>
              <a:t>umber and Location of Medical Offices</a:t>
            </a:r>
            <a:endParaRPr lang="en-US" sz="3200" u="sng" dirty="0"/>
          </a:p>
        </p:txBody>
      </p:sp>
      <p:sp>
        <p:nvSpPr>
          <p:cNvPr id="3" name="Content Placeholder 2"/>
          <p:cNvSpPr>
            <a:spLocks noGrp="1"/>
          </p:cNvSpPr>
          <p:nvPr>
            <p:ph idx="1"/>
          </p:nvPr>
        </p:nvSpPr>
        <p:spPr>
          <a:xfrm>
            <a:off x="1066800" y="990600"/>
            <a:ext cx="7924800" cy="4876800"/>
          </a:xfrm>
          <a:solidFill>
            <a:schemeClr val="accent1">
              <a:lumMod val="20000"/>
              <a:lumOff val="80000"/>
            </a:schemeClr>
          </a:solidFill>
          <a:ln>
            <a:solidFill>
              <a:schemeClr val="accent1"/>
            </a:solidFill>
          </a:ln>
        </p:spPr>
        <p:txBody>
          <a:bodyPr>
            <a:noAutofit/>
          </a:bodyPr>
          <a:lstStyle/>
          <a:p>
            <a:pPr algn="just">
              <a:spcAft>
                <a:spcPts val="600"/>
              </a:spcAft>
            </a:pPr>
            <a:r>
              <a:rPr lang="en-US" sz="1800" b="1" dirty="0" smtClean="0"/>
              <a:t>71% of doctors have only one office, 16% have two, 6% have three or more, and the rest did not respond or said the question did not apply</a:t>
            </a:r>
          </a:p>
          <a:p>
            <a:pPr algn="just">
              <a:spcAft>
                <a:spcPts val="600"/>
              </a:spcAft>
            </a:pPr>
            <a:r>
              <a:rPr lang="en-US" sz="1800" b="1" dirty="0" smtClean="0"/>
              <a:t>The doctors surveyed reported having offices in 45 different municipalities of Puerto Rico. Most frequently mentioned were: San Juan (24%), Bayamon (8%), Caguas (8%), Ponce (5%), Carolina (5%), </a:t>
            </a:r>
            <a:r>
              <a:rPr lang="es-PR" sz="1800" b="1" dirty="0" smtClean="0"/>
              <a:t>Mayagüez</a:t>
            </a:r>
            <a:r>
              <a:rPr lang="en-US" sz="1800" b="1" dirty="0" smtClean="0"/>
              <a:t> (4%) and Manatí (4%)</a:t>
            </a:r>
          </a:p>
          <a:p>
            <a:pPr algn="just">
              <a:spcAft>
                <a:spcPts val="600"/>
              </a:spcAft>
            </a:pPr>
            <a:r>
              <a:rPr lang="en-US" sz="1800" b="1" dirty="0" smtClean="0"/>
              <a:t>78% have their practice located in an urban area, 7% in a rural area, and 13% in both</a:t>
            </a:r>
          </a:p>
          <a:p>
            <a:pPr algn="just">
              <a:spcAft>
                <a:spcPts val="600"/>
              </a:spcAft>
            </a:pPr>
            <a:r>
              <a:rPr lang="en-US" sz="1800" b="1" dirty="0" smtClean="0"/>
              <a:t>59% have an office located in a commercial area, 13% in a residential area, 21% in both, 3% said they did not have an office, and 4% didn’t respond</a:t>
            </a:r>
          </a:p>
          <a:p>
            <a:pPr algn="just">
              <a:spcAft>
                <a:spcPts val="600"/>
              </a:spcAft>
            </a:pPr>
            <a:r>
              <a:rPr lang="en-US" sz="1800" b="1" dirty="0" smtClean="0"/>
              <a:t>66% said they have an office located near a hospital, 27% said office </a:t>
            </a:r>
            <a:r>
              <a:rPr lang="en-US" sz="1800" b="1" u="sng" dirty="0" smtClean="0"/>
              <a:t>not</a:t>
            </a:r>
            <a:r>
              <a:rPr lang="en-US" sz="1800" b="1" dirty="0" smtClean="0"/>
              <a:t> near a hospital, and the others didn’t respond or said the question did not apply.</a:t>
            </a:r>
          </a:p>
        </p:txBody>
      </p:sp>
      <p:sp>
        <p:nvSpPr>
          <p:cNvPr id="4" name="Slide Number Placeholder 3"/>
          <p:cNvSpPr>
            <a:spLocks noGrp="1"/>
          </p:cNvSpPr>
          <p:nvPr>
            <p:ph type="sldNum" sz="quarter" idx="12"/>
          </p:nvPr>
        </p:nvSpPr>
        <p:spPr/>
        <p:txBody>
          <a:bodyPr/>
          <a:lstStyle/>
          <a:p>
            <a:fld id="{EE8461CB-F664-4C6D-9D76-6C1228376BE3}" type="slidenum">
              <a:rPr lang="en-US" sz="1000" smtClean="0"/>
              <a:pPr/>
              <a:t>19</a:t>
            </a:fld>
            <a:endParaRPr lang="en-US" sz="1000" dirty="0"/>
          </a:p>
        </p:txBody>
      </p:sp>
    </p:spTree>
    <p:extLst>
      <p:ext uri="{BB962C8B-B14F-4D97-AF65-F5344CB8AC3E}">
        <p14:creationId xmlns:p14="http://schemas.microsoft.com/office/powerpoint/2010/main" xmlns="" val="1900370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944562"/>
          </a:xfrm>
        </p:spPr>
        <p:txBody>
          <a:bodyPr/>
          <a:lstStyle/>
          <a:p>
            <a:r>
              <a:rPr lang="en-US" sz="4000" b="1" u="sng" dirty="0" smtClean="0">
                <a:ln>
                  <a:solidFill>
                    <a:schemeClr val="accent1"/>
                  </a:solidFill>
                </a:ln>
                <a:solidFill>
                  <a:schemeClr val="tx2"/>
                </a:solidFill>
              </a:rPr>
              <a:t>Table of Contents</a:t>
            </a:r>
            <a:endParaRPr lang="en-US" dirty="0"/>
          </a:p>
        </p:txBody>
      </p:sp>
      <p:sp>
        <p:nvSpPr>
          <p:cNvPr id="3" name="Content Placeholder 2"/>
          <p:cNvSpPr>
            <a:spLocks noGrp="1"/>
          </p:cNvSpPr>
          <p:nvPr>
            <p:ph idx="1"/>
          </p:nvPr>
        </p:nvSpPr>
        <p:spPr>
          <a:xfrm>
            <a:off x="1435608" y="1219200"/>
            <a:ext cx="7498080" cy="5029200"/>
          </a:xfrm>
        </p:spPr>
        <p:txBody>
          <a:bodyPr>
            <a:normAutofit lnSpcReduction="10000"/>
          </a:bodyPr>
          <a:lstStyle/>
          <a:p>
            <a:r>
              <a:rPr lang="en-US" sz="1500" b="1" dirty="0" smtClean="0"/>
              <a:t>Background of the Study					 3</a:t>
            </a:r>
          </a:p>
          <a:p>
            <a:r>
              <a:rPr lang="en-US" sz="1500" b="1" dirty="0" smtClean="0"/>
              <a:t>Purpose and Objectives					 7</a:t>
            </a:r>
          </a:p>
          <a:p>
            <a:r>
              <a:rPr lang="en-US" sz="1500" b="1" dirty="0" smtClean="0"/>
              <a:t>Methodology						11</a:t>
            </a:r>
          </a:p>
          <a:p>
            <a:r>
              <a:rPr lang="en-US" sz="1500" b="1" dirty="0" smtClean="0"/>
              <a:t>Findings: </a:t>
            </a:r>
            <a:r>
              <a:rPr lang="en-US" sz="1500" b="1" dirty="0"/>
              <a:t>S</a:t>
            </a:r>
            <a:r>
              <a:rPr lang="en-US" sz="1500" b="1" dirty="0" smtClean="0"/>
              <a:t>urvey of doctors in Puerto Rico and related </a:t>
            </a:r>
            <a:r>
              <a:rPr lang="en-US" sz="1500" b="1" dirty="0"/>
              <a:t>d</a:t>
            </a:r>
            <a:r>
              <a:rPr lang="en-US" sz="1500" b="1" dirty="0" smtClean="0"/>
              <a:t>ata	13</a:t>
            </a:r>
          </a:p>
          <a:p>
            <a:pPr lvl="1"/>
            <a:r>
              <a:rPr lang="en-US" sz="1200" b="1" dirty="0" smtClean="0"/>
              <a:t>Demographics and Work Patterns of Doctors			14</a:t>
            </a:r>
          </a:p>
          <a:p>
            <a:pPr lvl="1"/>
            <a:r>
              <a:rPr lang="en-US" sz="1200" b="1" dirty="0" smtClean="0"/>
              <a:t>Costs for Employees and Contracted Services			20</a:t>
            </a:r>
          </a:p>
          <a:p>
            <a:pPr lvl="1"/>
            <a:r>
              <a:rPr lang="en-US" sz="1200" b="1" dirty="0" smtClean="0"/>
              <a:t>Costs for Rent and Utilities					28</a:t>
            </a:r>
          </a:p>
          <a:p>
            <a:pPr lvl="1"/>
            <a:r>
              <a:rPr lang="en-US" sz="1200" b="1" dirty="0" smtClean="0"/>
              <a:t>Costs for Malpractice Insurance				32</a:t>
            </a:r>
          </a:p>
          <a:p>
            <a:pPr lvl="1"/>
            <a:r>
              <a:rPr lang="en-US" sz="1200" b="1" dirty="0" smtClean="0"/>
              <a:t>Costs for Medical Equipment and Supplies				37</a:t>
            </a:r>
          </a:p>
          <a:p>
            <a:pPr lvl="1"/>
            <a:r>
              <a:rPr lang="en-US" sz="1200" b="1" dirty="0" smtClean="0"/>
              <a:t>Level of Dissatisfaction with Medical Practice in PR  and Reasons to Move	47</a:t>
            </a:r>
          </a:p>
          <a:p>
            <a:pPr lvl="1"/>
            <a:r>
              <a:rPr lang="en-US" sz="1200" b="1" dirty="0" smtClean="0"/>
              <a:t>Options for Patients when Best Option for Treatment not Available in PR	49</a:t>
            </a:r>
          </a:p>
          <a:p>
            <a:pPr lvl="1"/>
            <a:r>
              <a:rPr lang="en-US" sz="1200" b="1" dirty="0" smtClean="0"/>
              <a:t>Major Concerns of  Doctors in PR				52</a:t>
            </a:r>
          </a:p>
          <a:p>
            <a:pPr lvl="1"/>
            <a:r>
              <a:rPr lang="en-US" sz="1200" b="1" dirty="0" smtClean="0"/>
              <a:t>Possibility of Scarcity of Doctors in Certain Specialties			55</a:t>
            </a:r>
          </a:p>
          <a:p>
            <a:r>
              <a:rPr lang="en-US" sz="1600" b="1" dirty="0" smtClean="0"/>
              <a:t>Findings: </a:t>
            </a:r>
            <a:r>
              <a:rPr lang="en-US" sz="1600" b="1" dirty="0"/>
              <a:t>S</a:t>
            </a:r>
            <a:r>
              <a:rPr lang="en-US" sz="1600" b="1" dirty="0" smtClean="0"/>
              <a:t>urvey of doctors from PR now in USA		58</a:t>
            </a:r>
          </a:p>
          <a:p>
            <a:pPr lvl="1"/>
            <a:r>
              <a:rPr lang="en-US" sz="1200" b="1" dirty="0" smtClean="0"/>
              <a:t>Demographics of Doctors now in USA				59</a:t>
            </a:r>
          </a:p>
          <a:p>
            <a:pPr lvl="1"/>
            <a:r>
              <a:rPr lang="en-US" sz="1200" b="1" dirty="0" smtClean="0"/>
              <a:t>Careers and Work Patterns					62</a:t>
            </a:r>
          </a:p>
          <a:p>
            <a:pPr lvl="1"/>
            <a:r>
              <a:rPr lang="en-US" sz="1200" b="1" dirty="0" smtClean="0"/>
              <a:t>Motivations to Move to USA or Move Back to PR			65</a:t>
            </a:r>
          </a:p>
          <a:p>
            <a:pPr lvl="1"/>
            <a:r>
              <a:rPr lang="en-US" sz="1200" b="1" dirty="0" smtClean="0"/>
              <a:t>Major Concerns of Doctors now in USA				67</a:t>
            </a:r>
          </a:p>
          <a:p>
            <a:r>
              <a:rPr lang="en-US" sz="1600" b="1" dirty="0" smtClean="0"/>
              <a:t>Conclusion						69</a:t>
            </a:r>
            <a:endParaRPr lang="en-US" sz="1600" b="1" dirty="0"/>
          </a:p>
        </p:txBody>
      </p:sp>
      <p:sp>
        <p:nvSpPr>
          <p:cNvPr id="4" name="Slide Number Placeholder 3"/>
          <p:cNvSpPr>
            <a:spLocks noGrp="1"/>
          </p:cNvSpPr>
          <p:nvPr>
            <p:ph type="sldNum" sz="quarter" idx="12"/>
          </p:nvPr>
        </p:nvSpPr>
        <p:spPr/>
        <p:txBody>
          <a:bodyPr/>
          <a:lstStyle/>
          <a:p>
            <a:fld id="{EE8461CB-F664-4C6D-9D76-6C1228376BE3}" type="slidenum">
              <a:rPr lang="en-US" smtClean="0"/>
              <a:pPr/>
              <a:t>2</a:t>
            </a:fld>
            <a:endParaRPr lang="en-US" dirty="0"/>
          </a:p>
        </p:txBody>
      </p:sp>
    </p:spTree>
    <p:extLst>
      <p:ext uri="{BB962C8B-B14F-4D97-AF65-F5344CB8AC3E}">
        <p14:creationId xmlns:p14="http://schemas.microsoft.com/office/powerpoint/2010/main" xmlns="" val="37290383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7162800" cy="762000"/>
          </a:xfrm>
        </p:spPr>
        <p:txBody>
          <a:bodyPr>
            <a:noAutofit/>
          </a:bodyPr>
          <a:lstStyle/>
          <a:p>
            <a:r>
              <a:rPr lang="en-US" sz="3200" b="1" u="sng" dirty="0" smtClean="0">
                <a:ln>
                  <a:solidFill>
                    <a:schemeClr val="accent1"/>
                  </a:solidFill>
                </a:ln>
                <a:solidFill>
                  <a:schemeClr val="tx2"/>
                </a:solidFill>
              </a:rPr>
              <a:t>Types of Non-Physician Employees</a:t>
            </a:r>
            <a:endParaRPr lang="en-US" sz="36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989242319"/>
              </p:ext>
            </p:extLst>
          </p:nvPr>
        </p:nvGraphicFramePr>
        <p:xfrm>
          <a:off x="1295400" y="914400"/>
          <a:ext cx="7499350" cy="1854200"/>
        </p:xfrm>
        <a:graphic>
          <a:graphicData uri="http://schemas.openxmlformats.org/drawingml/2006/table">
            <a:tbl>
              <a:tblPr firstRow="1" bandRow="1">
                <a:tableStyleId>{5C22544A-7EE6-4342-B048-85BDC9FD1C3A}</a:tableStyleId>
              </a:tblPr>
              <a:tblGrid>
                <a:gridCol w="2999740"/>
                <a:gridCol w="1499870"/>
                <a:gridCol w="1499870"/>
                <a:gridCol w="1499870"/>
              </a:tblGrid>
              <a:tr h="370840">
                <a:tc>
                  <a:txBody>
                    <a:bodyPr/>
                    <a:lstStyle/>
                    <a:p>
                      <a:r>
                        <a:rPr lang="en-US" sz="1600" b="1" dirty="0" smtClean="0"/>
                        <a:t>Types</a:t>
                      </a:r>
                      <a:r>
                        <a:rPr lang="en-US" sz="1600" b="1" baseline="0" dirty="0" smtClean="0"/>
                        <a:t> employed</a:t>
                      </a:r>
                      <a:endParaRPr lang="en-US" sz="1600" b="1" dirty="0"/>
                    </a:p>
                  </a:txBody>
                  <a:tcPr/>
                </a:tc>
                <a:tc>
                  <a:txBody>
                    <a:bodyPr/>
                    <a:lstStyle/>
                    <a:p>
                      <a:pPr algn="ctr"/>
                      <a:r>
                        <a:rPr lang="en-US" sz="1600" b="1" dirty="0" smtClean="0"/>
                        <a:t>All doctors</a:t>
                      </a:r>
                      <a:endParaRPr lang="en-US" sz="1600" b="1" dirty="0"/>
                    </a:p>
                  </a:txBody>
                  <a:tcPr/>
                </a:tc>
                <a:tc>
                  <a:txBody>
                    <a:bodyPr/>
                    <a:lstStyle/>
                    <a:p>
                      <a:pPr algn="ctr"/>
                      <a:r>
                        <a:rPr lang="en-US" sz="1600" b="1" dirty="0" smtClean="0"/>
                        <a:t>PCPs</a:t>
                      </a:r>
                      <a:endParaRPr lang="en-US" sz="1600" b="1" dirty="0"/>
                    </a:p>
                  </a:txBody>
                  <a:tcPr/>
                </a:tc>
                <a:tc>
                  <a:txBody>
                    <a:bodyPr/>
                    <a:lstStyle/>
                    <a:p>
                      <a:pPr algn="ctr"/>
                      <a:r>
                        <a:rPr lang="en-US" sz="1600" b="1" dirty="0" smtClean="0"/>
                        <a:t>Specialists</a:t>
                      </a:r>
                      <a:endParaRPr lang="en-US" sz="1600" b="1" dirty="0"/>
                    </a:p>
                  </a:txBody>
                  <a:tcPr/>
                </a:tc>
              </a:tr>
              <a:tr h="370840">
                <a:tc>
                  <a:txBody>
                    <a:bodyPr/>
                    <a:lstStyle/>
                    <a:p>
                      <a:r>
                        <a:rPr lang="en-US" sz="1600" b="1" dirty="0" smtClean="0"/>
                        <a:t>Registered nurse</a:t>
                      </a:r>
                      <a:endParaRPr lang="en-US" sz="1600" b="1" dirty="0"/>
                    </a:p>
                  </a:txBody>
                  <a:tcPr/>
                </a:tc>
                <a:tc>
                  <a:txBody>
                    <a:bodyPr/>
                    <a:lstStyle/>
                    <a:p>
                      <a:pPr algn="ctr"/>
                      <a:r>
                        <a:rPr lang="en-US" sz="1600" b="1" dirty="0" smtClean="0"/>
                        <a:t>17%</a:t>
                      </a:r>
                      <a:endParaRPr lang="en-US" sz="1600" b="1" dirty="0"/>
                    </a:p>
                  </a:txBody>
                  <a:tcPr/>
                </a:tc>
                <a:tc>
                  <a:txBody>
                    <a:bodyPr/>
                    <a:lstStyle/>
                    <a:p>
                      <a:pPr algn="ctr"/>
                      <a:r>
                        <a:rPr lang="en-US" sz="1600" b="1" dirty="0" smtClean="0"/>
                        <a:t>19%</a:t>
                      </a:r>
                      <a:endParaRPr lang="en-US" sz="1600" b="1" dirty="0"/>
                    </a:p>
                  </a:txBody>
                  <a:tcPr/>
                </a:tc>
                <a:tc>
                  <a:txBody>
                    <a:bodyPr/>
                    <a:lstStyle/>
                    <a:p>
                      <a:pPr algn="ctr"/>
                      <a:r>
                        <a:rPr lang="en-US" sz="1600" b="1" dirty="0" smtClean="0"/>
                        <a:t>16%</a:t>
                      </a:r>
                      <a:endParaRPr lang="en-US" sz="1600" b="1" dirty="0"/>
                    </a:p>
                  </a:txBody>
                  <a:tcPr/>
                </a:tc>
              </a:tr>
              <a:tr h="370840">
                <a:tc>
                  <a:txBody>
                    <a:bodyPr/>
                    <a:lstStyle/>
                    <a:p>
                      <a:r>
                        <a:rPr lang="en-US" sz="1600" b="1" dirty="0" smtClean="0"/>
                        <a:t>Practical licensed nurse</a:t>
                      </a:r>
                      <a:endParaRPr lang="en-US" sz="1600" b="1" dirty="0"/>
                    </a:p>
                  </a:txBody>
                  <a:tcPr/>
                </a:tc>
                <a:tc>
                  <a:txBody>
                    <a:bodyPr/>
                    <a:lstStyle/>
                    <a:p>
                      <a:pPr algn="ctr"/>
                      <a:r>
                        <a:rPr lang="en-US" sz="1600" b="1" dirty="0" smtClean="0"/>
                        <a:t>12%</a:t>
                      </a:r>
                      <a:endParaRPr lang="en-US" sz="1600" b="1" dirty="0"/>
                    </a:p>
                  </a:txBody>
                  <a:tcPr/>
                </a:tc>
                <a:tc>
                  <a:txBody>
                    <a:bodyPr/>
                    <a:lstStyle/>
                    <a:p>
                      <a:pPr algn="ctr"/>
                      <a:r>
                        <a:rPr lang="en-US" sz="1600" b="1" dirty="0" smtClean="0"/>
                        <a:t>15%</a:t>
                      </a:r>
                      <a:endParaRPr lang="en-US" sz="1600" b="1" dirty="0"/>
                    </a:p>
                  </a:txBody>
                  <a:tcPr/>
                </a:tc>
                <a:tc>
                  <a:txBody>
                    <a:bodyPr/>
                    <a:lstStyle/>
                    <a:p>
                      <a:pPr algn="ctr"/>
                      <a:r>
                        <a:rPr lang="en-US" sz="1600" b="1" dirty="0" smtClean="0"/>
                        <a:t>8%</a:t>
                      </a:r>
                      <a:endParaRPr lang="en-US" sz="1600" b="1" dirty="0"/>
                    </a:p>
                  </a:txBody>
                  <a:tcPr/>
                </a:tc>
              </a:tr>
              <a:tr h="370840">
                <a:tc>
                  <a:txBody>
                    <a:bodyPr/>
                    <a:lstStyle/>
                    <a:p>
                      <a:r>
                        <a:rPr lang="en-US" sz="1600" b="1" dirty="0" smtClean="0"/>
                        <a:t>Health technician</a:t>
                      </a:r>
                      <a:endParaRPr lang="en-US" sz="1600" b="1" dirty="0"/>
                    </a:p>
                  </a:txBody>
                  <a:tcPr/>
                </a:tc>
                <a:tc>
                  <a:txBody>
                    <a:bodyPr/>
                    <a:lstStyle/>
                    <a:p>
                      <a:pPr algn="ctr"/>
                      <a:r>
                        <a:rPr lang="en-US" sz="1600" b="1" dirty="0" smtClean="0"/>
                        <a:t>35%</a:t>
                      </a:r>
                      <a:endParaRPr lang="en-US" sz="1600" b="1" dirty="0"/>
                    </a:p>
                  </a:txBody>
                  <a:tcPr/>
                </a:tc>
                <a:tc>
                  <a:txBody>
                    <a:bodyPr/>
                    <a:lstStyle/>
                    <a:p>
                      <a:pPr algn="ctr"/>
                      <a:r>
                        <a:rPr lang="en-US" sz="1600" b="1" dirty="0" smtClean="0"/>
                        <a:t>6%</a:t>
                      </a:r>
                      <a:endParaRPr lang="en-US" sz="1600" b="1" dirty="0"/>
                    </a:p>
                  </a:txBody>
                  <a:tcPr/>
                </a:tc>
                <a:tc>
                  <a:txBody>
                    <a:bodyPr/>
                    <a:lstStyle/>
                    <a:p>
                      <a:pPr algn="ctr"/>
                      <a:r>
                        <a:rPr lang="en-US" sz="1600" b="1" dirty="0" smtClean="0"/>
                        <a:t>70%</a:t>
                      </a:r>
                      <a:endParaRPr lang="en-US" sz="1600" b="1" dirty="0"/>
                    </a:p>
                  </a:txBody>
                  <a:tcPr/>
                </a:tc>
              </a:tr>
              <a:tr h="370840">
                <a:tc>
                  <a:txBody>
                    <a:bodyPr/>
                    <a:lstStyle/>
                    <a:p>
                      <a:r>
                        <a:rPr lang="en-US" sz="1600" b="1" dirty="0" smtClean="0"/>
                        <a:t>Administrative personnel</a:t>
                      </a:r>
                      <a:endParaRPr lang="en-US" sz="1600" b="1" dirty="0"/>
                    </a:p>
                  </a:txBody>
                  <a:tcPr/>
                </a:tc>
                <a:tc>
                  <a:txBody>
                    <a:bodyPr/>
                    <a:lstStyle/>
                    <a:p>
                      <a:pPr algn="ctr"/>
                      <a:r>
                        <a:rPr lang="en-US" sz="1600" b="1" dirty="0" smtClean="0"/>
                        <a:t>82%</a:t>
                      </a:r>
                      <a:endParaRPr lang="en-US" sz="1600" b="1" dirty="0"/>
                    </a:p>
                  </a:txBody>
                  <a:tcPr/>
                </a:tc>
                <a:tc>
                  <a:txBody>
                    <a:bodyPr/>
                    <a:lstStyle/>
                    <a:p>
                      <a:pPr algn="ctr"/>
                      <a:r>
                        <a:rPr lang="en-US" sz="1600" b="1" dirty="0" smtClean="0"/>
                        <a:t>75%</a:t>
                      </a:r>
                      <a:endParaRPr lang="en-US" sz="1600" b="1" dirty="0"/>
                    </a:p>
                  </a:txBody>
                  <a:tcPr/>
                </a:tc>
                <a:tc>
                  <a:txBody>
                    <a:bodyPr/>
                    <a:lstStyle/>
                    <a:p>
                      <a:pPr algn="ctr"/>
                      <a:r>
                        <a:rPr lang="en-US" sz="1600" b="1" dirty="0" smtClean="0"/>
                        <a:t>90%</a:t>
                      </a:r>
                      <a:endParaRPr lang="en-US" sz="1600" b="1" dirty="0"/>
                    </a:p>
                  </a:txBody>
                  <a:tcPr/>
                </a:tc>
              </a:tr>
            </a:tbl>
          </a:graphicData>
        </a:graphic>
      </p:graphicFrame>
      <p:sp>
        <p:nvSpPr>
          <p:cNvPr id="8" name="TextBox 7"/>
          <p:cNvSpPr txBox="1"/>
          <p:nvPr/>
        </p:nvSpPr>
        <p:spPr>
          <a:xfrm>
            <a:off x="1447800" y="2971800"/>
            <a:ext cx="7315200" cy="914400"/>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noAutofit/>
          </a:bodyPr>
          <a:lstStyle/>
          <a:p>
            <a:pPr>
              <a:lnSpc>
                <a:spcPct val="110000"/>
              </a:lnSpc>
            </a:pPr>
            <a:r>
              <a:rPr lang="en-US" sz="1600" b="1" dirty="0" smtClean="0"/>
              <a:t>82% of physicians had administrative personnel, 35% have health technicians and less than 20% had registered nurses or practical licensed nurses. Specialists had more health technicians (70%) than all doctors.</a:t>
            </a:r>
            <a:endParaRPr lang="en-US" sz="1600" b="1" dirty="0"/>
          </a:p>
        </p:txBody>
      </p:sp>
      <p:graphicFrame>
        <p:nvGraphicFramePr>
          <p:cNvPr id="9" name="Chart 8"/>
          <p:cNvGraphicFramePr/>
          <p:nvPr>
            <p:extLst>
              <p:ext uri="{D42A27DB-BD31-4B8C-83A1-F6EECF244321}">
                <p14:modId xmlns:p14="http://schemas.microsoft.com/office/powerpoint/2010/main" xmlns="" val="1895887842"/>
              </p:ext>
            </p:extLst>
          </p:nvPr>
        </p:nvGraphicFramePr>
        <p:xfrm>
          <a:off x="1143000" y="4114800"/>
          <a:ext cx="5257799" cy="2362200"/>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p:cNvSpPr txBox="1"/>
          <p:nvPr/>
        </p:nvSpPr>
        <p:spPr>
          <a:xfrm>
            <a:off x="6476999" y="4648200"/>
            <a:ext cx="2590801" cy="1295400"/>
          </a:xfrm>
          <a:prstGeom prst="rect">
            <a:avLst/>
          </a:prstGeom>
          <a:solidFill>
            <a:schemeClr val="accent3">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noAutofit/>
          </a:bodyPr>
          <a:lstStyle/>
          <a:p>
            <a:pPr>
              <a:lnSpc>
                <a:spcPct val="120000"/>
              </a:lnSpc>
            </a:pPr>
            <a:r>
              <a:rPr lang="en-US" sz="1600" b="1" dirty="0" smtClean="0"/>
              <a:t>More specialists employ ultrasound than other types of highly specialized technicians</a:t>
            </a:r>
            <a:endParaRPr lang="en-US" sz="1600" b="1" dirty="0"/>
          </a:p>
        </p:txBody>
      </p:sp>
      <p:sp>
        <p:nvSpPr>
          <p:cNvPr id="7" name="Slide Number Placeholder 6"/>
          <p:cNvSpPr>
            <a:spLocks noGrp="1"/>
          </p:cNvSpPr>
          <p:nvPr>
            <p:ph type="sldNum" sz="quarter" idx="12"/>
          </p:nvPr>
        </p:nvSpPr>
        <p:spPr/>
        <p:txBody>
          <a:bodyPr/>
          <a:lstStyle/>
          <a:p>
            <a:fld id="{EE8461CB-F664-4C6D-9D76-6C1228376BE3}" type="slidenum">
              <a:rPr lang="en-US" sz="1000" smtClean="0"/>
              <a:pPr/>
              <a:t>20</a:t>
            </a:fld>
            <a:endParaRPr lang="en-US" sz="1000" dirty="0"/>
          </a:p>
        </p:txBody>
      </p:sp>
    </p:spTree>
    <p:extLst>
      <p:ext uri="{BB962C8B-B14F-4D97-AF65-F5344CB8AC3E}">
        <p14:creationId xmlns:p14="http://schemas.microsoft.com/office/powerpoint/2010/main" xmlns="" val="29789697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790688" cy="715962"/>
          </a:xfrm>
        </p:spPr>
        <p:txBody>
          <a:bodyPr>
            <a:normAutofit/>
          </a:bodyPr>
          <a:lstStyle/>
          <a:p>
            <a:r>
              <a:rPr lang="en-US" sz="3100" b="1" u="sng" dirty="0">
                <a:ln>
                  <a:solidFill>
                    <a:schemeClr val="accent1"/>
                  </a:solidFill>
                </a:ln>
                <a:solidFill>
                  <a:schemeClr val="tx2"/>
                </a:solidFill>
              </a:rPr>
              <a:t>D</a:t>
            </a:r>
            <a:r>
              <a:rPr lang="en-US" sz="3100" b="1" u="sng" dirty="0" smtClean="0">
                <a:ln>
                  <a:solidFill>
                    <a:schemeClr val="accent1"/>
                  </a:solidFill>
                </a:ln>
                <a:solidFill>
                  <a:schemeClr val="tx2"/>
                </a:solidFill>
              </a:rPr>
              <a:t>ifficulty in Finding Qualified Employees</a:t>
            </a:r>
            <a:endParaRPr lang="en-US" sz="31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920988299"/>
              </p:ext>
            </p:extLst>
          </p:nvPr>
        </p:nvGraphicFramePr>
        <p:xfrm>
          <a:off x="1066800" y="792480"/>
          <a:ext cx="7848600" cy="4084320"/>
        </p:xfrm>
        <a:graphic>
          <a:graphicData uri="http://schemas.openxmlformats.org/drawingml/2006/table">
            <a:tbl>
              <a:tblPr firstRow="1" bandRow="1">
                <a:tableStyleId>{5C22544A-7EE6-4342-B048-85BDC9FD1C3A}</a:tableStyleId>
              </a:tblPr>
              <a:tblGrid>
                <a:gridCol w="2895600"/>
                <a:gridCol w="1295400"/>
                <a:gridCol w="1066800"/>
                <a:gridCol w="1294884"/>
                <a:gridCol w="1295916"/>
              </a:tblGrid>
              <a:tr h="514139">
                <a:tc>
                  <a:txBody>
                    <a:bodyPr/>
                    <a:lstStyle/>
                    <a:p>
                      <a:endParaRPr lang="en-US" sz="1600" dirty="0"/>
                    </a:p>
                  </a:txBody>
                  <a:tcPr/>
                </a:tc>
                <a:tc>
                  <a:txBody>
                    <a:bodyPr/>
                    <a:lstStyle/>
                    <a:p>
                      <a:pPr algn="ctr"/>
                      <a:r>
                        <a:rPr lang="en-US" sz="1600" dirty="0" smtClean="0"/>
                        <a:t>Registered nurse</a:t>
                      </a:r>
                      <a:endParaRPr lang="en-US" sz="1600" dirty="0"/>
                    </a:p>
                  </a:txBody>
                  <a:tcPr/>
                </a:tc>
                <a:tc>
                  <a:txBody>
                    <a:bodyPr/>
                    <a:lstStyle/>
                    <a:p>
                      <a:pPr algn="ctr"/>
                      <a:r>
                        <a:rPr lang="en-US" sz="1600" dirty="0" smtClean="0"/>
                        <a:t>Practical nurse</a:t>
                      </a:r>
                      <a:endParaRPr lang="en-US" sz="1600" dirty="0"/>
                    </a:p>
                  </a:txBody>
                  <a:tcPr/>
                </a:tc>
                <a:tc>
                  <a:txBody>
                    <a:bodyPr/>
                    <a:lstStyle/>
                    <a:p>
                      <a:pPr algn="ctr"/>
                      <a:r>
                        <a:rPr lang="en-US" sz="1600" dirty="0" smtClean="0"/>
                        <a:t>Health</a:t>
                      </a:r>
                      <a:r>
                        <a:rPr lang="en-US" sz="1600" baseline="0" dirty="0" smtClean="0"/>
                        <a:t> technician</a:t>
                      </a:r>
                      <a:endParaRPr lang="en-US" sz="1600" dirty="0"/>
                    </a:p>
                  </a:txBody>
                  <a:tcPr/>
                </a:tc>
                <a:tc>
                  <a:txBody>
                    <a:bodyPr/>
                    <a:lstStyle/>
                    <a:p>
                      <a:pPr algn="ctr"/>
                      <a:r>
                        <a:rPr lang="en-US" sz="1600" dirty="0" smtClean="0"/>
                        <a:t>Admin</a:t>
                      </a:r>
                    </a:p>
                    <a:p>
                      <a:pPr algn="ctr"/>
                      <a:r>
                        <a:rPr lang="en-US" sz="1600" dirty="0" smtClean="0"/>
                        <a:t>personnel</a:t>
                      </a:r>
                      <a:endParaRPr lang="en-US" sz="1600" dirty="0"/>
                    </a:p>
                  </a:txBody>
                  <a:tcPr/>
                </a:tc>
              </a:tr>
              <a:tr h="514139">
                <a:tc>
                  <a:txBody>
                    <a:bodyPr/>
                    <a:lstStyle/>
                    <a:p>
                      <a:r>
                        <a:rPr lang="en-US" sz="1600" b="0" dirty="0" smtClean="0"/>
                        <a:t>% doctors</a:t>
                      </a:r>
                      <a:r>
                        <a:rPr lang="en-US" sz="1600" b="0" baseline="0" dirty="0" smtClean="0"/>
                        <a:t> who have difficulty finding qualified employees</a:t>
                      </a:r>
                    </a:p>
                  </a:txBody>
                  <a:tcPr/>
                </a:tc>
                <a:tc>
                  <a:txBody>
                    <a:bodyPr/>
                    <a:lstStyle/>
                    <a:p>
                      <a:pPr algn="ctr"/>
                      <a:r>
                        <a:rPr lang="en-US" sz="1600" b="0" dirty="0" smtClean="0"/>
                        <a:t>29%</a:t>
                      </a:r>
                      <a:endParaRPr lang="en-US" sz="1600" b="0" dirty="0"/>
                    </a:p>
                  </a:txBody>
                  <a:tcPr/>
                </a:tc>
                <a:tc>
                  <a:txBody>
                    <a:bodyPr/>
                    <a:lstStyle/>
                    <a:p>
                      <a:pPr algn="ctr"/>
                      <a:r>
                        <a:rPr lang="en-US" sz="1600" b="0" dirty="0" smtClean="0"/>
                        <a:t>17%</a:t>
                      </a:r>
                      <a:endParaRPr lang="en-US" sz="1600" b="0" dirty="0"/>
                    </a:p>
                  </a:txBody>
                  <a:tcPr/>
                </a:tc>
                <a:tc>
                  <a:txBody>
                    <a:bodyPr/>
                    <a:lstStyle/>
                    <a:p>
                      <a:pPr algn="ctr"/>
                      <a:r>
                        <a:rPr lang="en-US" sz="1600" b="0" dirty="0" smtClean="0"/>
                        <a:t>15%</a:t>
                      </a:r>
                      <a:endParaRPr lang="en-US" sz="1600" b="0" dirty="0"/>
                    </a:p>
                  </a:txBody>
                  <a:tcPr/>
                </a:tc>
                <a:tc>
                  <a:txBody>
                    <a:bodyPr/>
                    <a:lstStyle/>
                    <a:p>
                      <a:pPr algn="ctr"/>
                      <a:r>
                        <a:rPr lang="en-US" sz="1600" b="0" dirty="0" smtClean="0"/>
                        <a:t>36%</a:t>
                      </a:r>
                      <a:endParaRPr lang="en-US" sz="1600" b="0" dirty="0"/>
                    </a:p>
                  </a:txBody>
                  <a:tcPr/>
                </a:tc>
              </a:tr>
              <a:tr h="329229">
                <a:tc>
                  <a:txBody>
                    <a:bodyPr/>
                    <a:lstStyle/>
                    <a:p>
                      <a:r>
                        <a:rPr lang="en-US" sz="1600" b="0" dirty="0" smtClean="0">
                          <a:solidFill>
                            <a:schemeClr val="bg1"/>
                          </a:solidFill>
                        </a:rPr>
                        <a:t>Reasons for difficulty:</a:t>
                      </a:r>
                      <a:endParaRPr lang="en-US" sz="1600" b="0" dirty="0">
                        <a:solidFill>
                          <a:schemeClr val="bg1"/>
                        </a:solidFill>
                      </a:endParaRPr>
                    </a:p>
                  </a:txBody>
                  <a:tcPr>
                    <a:solidFill>
                      <a:schemeClr val="accent1"/>
                    </a:solidFill>
                  </a:tcPr>
                </a:tc>
                <a:tc>
                  <a:txBody>
                    <a:bodyPr/>
                    <a:lstStyle/>
                    <a:p>
                      <a:pPr algn="ctr"/>
                      <a:endParaRPr lang="en-US" sz="1600" b="0" dirty="0"/>
                    </a:p>
                  </a:txBody>
                  <a:tcPr>
                    <a:solidFill>
                      <a:schemeClr val="accent1"/>
                    </a:solidFill>
                  </a:tcPr>
                </a:tc>
                <a:tc>
                  <a:txBody>
                    <a:bodyPr/>
                    <a:lstStyle/>
                    <a:p>
                      <a:pPr algn="ctr"/>
                      <a:endParaRPr lang="en-US" sz="1600" b="0" dirty="0"/>
                    </a:p>
                  </a:txBody>
                  <a:tcPr>
                    <a:solidFill>
                      <a:schemeClr val="accent1"/>
                    </a:solidFill>
                  </a:tcPr>
                </a:tc>
                <a:tc>
                  <a:txBody>
                    <a:bodyPr/>
                    <a:lstStyle/>
                    <a:p>
                      <a:pPr algn="ctr"/>
                      <a:endParaRPr lang="en-US" sz="1600" b="0" dirty="0"/>
                    </a:p>
                  </a:txBody>
                  <a:tcPr>
                    <a:solidFill>
                      <a:schemeClr val="accent1"/>
                    </a:solidFill>
                  </a:tcPr>
                </a:tc>
                <a:tc>
                  <a:txBody>
                    <a:bodyPr/>
                    <a:lstStyle/>
                    <a:p>
                      <a:pPr algn="ctr"/>
                      <a:endParaRPr lang="en-US" sz="1600" b="0" dirty="0"/>
                    </a:p>
                  </a:txBody>
                  <a:tcPr>
                    <a:solidFill>
                      <a:schemeClr val="accent1"/>
                    </a:solidFill>
                  </a:tcPr>
                </a:tc>
              </a:tr>
              <a:tr h="460019">
                <a:tc>
                  <a:txBody>
                    <a:bodyPr/>
                    <a:lstStyle/>
                    <a:p>
                      <a:r>
                        <a:rPr lang="en-US" sz="1400" b="0" dirty="0" smtClean="0"/>
                        <a:t>Increasing salaries,</a:t>
                      </a:r>
                      <a:r>
                        <a:rPr lang="en-US" sz="1400" b="0" baseline="0" dirty="0" smtClean="0"/>
                        <a:t> </a:t>
                      </a:r>
                      <a:r>
                        <a:rPr lang="en-US" sz="1400" b="0" dirty="0" smtClean="0"/>
                        <a:t>difficult to pay salaries</a:t>
                      </a:r>
                      <a:endParaRPr lang="en-US" sz="1400" b="0" dirty="0"/>
                    </a:p>
                  </a:txBody>
                  <a:tcPr/>
                </a:tc>
                <a:tc>
                  <a:txBody>
                    <a:bodyPr/>
                    <a:lstStyle/>
                    <a:p>
                      <a:pPr algn="ctr"/>
                      <a:r>
                        <a:rPr lang="en-US" sz="1400" b="0" dirty="0" smtClean="0"/>
                        <a:t>65%</a:t>
                      </a:r>
                      <a:endParaRPr lang="en-US" sz="1400" b="0" dirty="0"/>
                    </a:p>
                  </a:txBody>
                  <a:tcPr/>
                </a:tc>
                <a:tc>
                  <a:txBody>
                    <a:bodyPr/>
                    <a:lstStyle/>
                    <a:p>
                      <a:pPr algn="ctr"/>
                      <a:r>
                        <a:rPr lang="en-US" sz="1400" b="0" dirty="0" smtClean="0"/>
                        <a:t>59%</a:t>
                      </a:r>
                      <a:endParaRPr lang="en-US" sz="1400" b="0" dirty="0"/>
                    </a:p>
                  </a:txBody>
                  <a:tcPr/>
                </a:tc>
                <a:tc>
                  <a:txBody>
                    <a:bodyPr/>
                    <a:lstStyle/>
                    <a:p>
                      <a:pPr algn="ctr"/>
                      <a:r>
                        <a:rPr lang="en-US" sz="1400" b="0" dirty="0" smtClean="0"/>
                        <a:t>57%</a:t>
                      </a:r>
                      <a:endParaRPr lang="en-US" sz="1400" b="0" dirty="0"/>
                    </a:p>
                  </a:txBody>
                  <a:tcPr/>
                </a:tc>
                <a:tc>
                  <a:txBody>
                    <a:bodyPr/>
                    <a:lstStyle/>
                    <a:p>
                      <a:pPr algn="ctr"/>
                      <a:r>
                        <a:rPr lang="en-US" sz="1400" b="0" dirty="0" smtClean="0"/>
                        <a:t>52%</a:t>
                      </a:r>
                      <a:endParaRPr lang="en-US" sz="1400" b="0" dirty="0"/>
                    </a:p>
                  </a:txBody>
                  <a:tcPr/>
                </a:tc>
              </a:tr>
              <a:tr h="460019">
                <a:tc>
                  <a:txBody>
                    <a:bodyPr/>
                    <a:lstStyle/>
                    <a:p>
                      <a:r>
                        <a:rPr lang="en-US" sz="1400" b="0" dirty="0" smtClean="0"/>
                        <a:t>Lack</a:t>
                      </a:r>
                      <a:r>
                        <a:rPr lang="en-US" sz="1400" b="0" baseline="0" dirty="0" smtClean="0"/>
                        <a:t> of qualified personnel / emigrate for higher salaries</a:t>
                      </a:r>
                      <a:endParaRPr lang="en-US" sz="1400" b="0" dirty="0"/>
                    </a:p>
                  </a:txBody>
                  <a:tcPr/>
                </a:tc>
                <a:tc>
                  <a:txBody>
                    <a:bodyPr/>
                    <a:lstStyle/>
                    <a:p>
                      <a:pPr algn="ctr"/>
                      <a:r>
                        <a:rPr lang="en-US" sz="1400" b="0" dirty="0" smtClean="0"/>
                        <a:t>38%</a:t>
                      </a:r>
                      <a:endParaRPr lang="en-US" sz="1400" b="0" dirty="0"/>
                    </a:p>
                  </a:txBody>
                  <a:tcPr/>
                </a:tc>
                <a:tc>
                  <a:txBody>
                    <a:bodyPr/>
                    <a:lstStyle/>
                    <a:p>
                      <a:pPr algn="ctr"/>
                      <a:r>
                        <a:rPr lang="en-US" sz="1400" b="0" dirty="0" smtClean="0"/>
                        <a:t>35%</a:t>
                      </a:r>
                      <a:endParaRPr lang="en-US" sz="1400" b="0" dirty="0"/>
                    </a:p>
                  </a:txBody>
                  <a:tcPr/>
                </a:tc>
                <a:tc>
                  <a:txBody>
                    <a:bodyPr/>
                    <a:lstStyle/>
                    <a:p>
                      <a:pPr algn="ctr"/>
                      <a:r>
                        <a:rPr lang="en-US" sz="1400" b="0" dirty="0" smtClean="0"/>
                        <a:t>31%</a:t>
                      </a:r>
                      <a:endParaRPr lang="en-US" sz="1400" b="0" dirty="0"/>
                    </a:p>
                  </a:txBody>
                  <a:tcPr/>
                </a:tc>
                <a:tc>
                  <a:txBody>
                    <a:bodyPr/>
                    <a:lstStyle/>
                    <a:p>
                      <a:pPr algn="ctr"/>
                      <a:r>
                        <a:rPr lang="en-US" sz="1400" b="0" dirty="0" smtClean="0"/>
                        <a:t>24%</a:t>
                      </a:r>
                      <a:endParaRPr lang="en-US" sz="1400" b="0" dirty="0"/>
                    </a:p>
                  </a:txBody>
                  <a:tcPr/>
                </a:tc>
              </a:tr>
              <a:tr h="460019">
                <a:tc>
                  <a:txBody>
                    <a:bodyPr/>
                    <a:lstStyle/>
                    <a:p>
                      <a:r>
                        <a:rPr lang="en-US" sz="1400" b="0" dirty="0" smtClean="0"/>
                        <a:t>Lack</a:t>
                      </a:r>
                      <a:r>
                        <a:rPr lang="en-US" sz="1400" b="0" baseline="0" dirty="0" smtClean="0"/>
                        <a:t> of qualified personnel, emigrate  better work conditions</a:t>
                      </a:r>
                      <a:endParaRPr lang="en-US" sz="1400" b="0" dirty="0"/>
                    </a:p>
                  </a:txBody>
                  <a:tcPr/>
                </a:tc>
                <a:tc>
                  <a:txBody>
                    <a:bodyPr/>
                    <a:lstStyle/>
                    <a:p>
                      <a:pPr algn="ctr"/>
                      <a:r>
                        <a:rPr lang="en-US" sz="1400" b="0" dirty="0" smtClean="0"/>
                        <a:t>20%</a:t>
                      </a:r>
                      <a:endParaRPr lang="en-US" sz="1400" b="0" dirty="0"/>
                    </a:p>
                  </a:txBody>
                  <a:tcPr/>
                </a:tc>
                <a:tc>
                  <a:txBody>
                    <a:bodyPr/>
                    <a:lstStyle/>
                    <a:p>
                      <a:pPr algn="ctr"/>
                      <a:r>
                        <a:rPr lang="en-US" sz="1400" b="0" dirty="0" smtClean="0"/>
                        <a:t>18%</a:t>
                      </a:r>
                      <a:endParaRPr lang="en-US" sz="1400" b="0" dirty="0"/>
                    </a:p>
                  </a:txBody>
                  <a:tcPr/>
                </a:tc>
                <a:tc>
                  <a:txBody>
                    <a:bodyPr/>
                    <a:lstStyle/>
                    <a:p>
                      <a:pPr algn="ctr"/>
                      <a:r>
                        <a:rPr lang="en-US" sz="1400" b="0" dirty="0" smtClean="0"/>
                        <a:t>19%</a:t>
                      </a:r>
                      <a:endParaRPr lang="en-US" sz="1400" b="0" dirty="0"/>
                    </a:p>
                  </a:txBody>
                  <a:tcPr/>
                </a:tc>
                <a:tc>
                  <a:txBody>
                    <a:bodyPr/>
                    <a:lstStyle/>
                    <a:p>
                      <a:pPr algn="ctr"/>
                      <a:r>
                        <a:rPr lang="en-US" sz="1400" b="0" dirty="0" smtClean="0"/>
                        <a:t>11%</a:t>
                      </a:r>
                      <a:endParaRPr lang="en-US" sz="1400" b="0" dirty="0"/>
                    </a:p>
                  </a:txBody>
                  <a:tcPr/>
                </a:tc>
              </a:tr>
              <a:tr h="460019">
                <a:tc>
                  <a:txBody>
                    <a:bodyPr/>
                    <a:lstStyle/>
                    <a:p>
                      <a:r>
                        <a:rPr lang="en-US" sz="1400" b="0" dirty="0" smtClean="0"/>
                        <a:t>Lack</a:t>
                      </a:r>
                      <a:r>
                        <a:rPr lang="en-US" sz="1400" b="0" baseline="0" dirty="0" smtClean="0"/>
                        <a:t> of qualified personnel/ emigrate better living conditions</a:t>
                      </a:r>
                      <a:endParaRPr lang="en-US" sz="1400" b="0" dirty="0"/>
                    </a:p>
                  </a:txBody>
                  <a:tcPr/>
                </a:tc>
                <a:tc>
                  <a:txBody>
                    <a:bodyPr/>
                    <a:lstStyle/>
                    <a:p>
                      <a:pPr algn="ctr"/>
                      <a:r>
                        <a:rPr lang="en-US" sz="1400" b="0" dirty="0" smtClean="0"/>
                        <a:t>16%</a:t>
                      </a:r>
                      <a:endParaRPr lang="en-US" sz="1400" b="0" dirty="0"/>
                    </a:p>
                  </a:txBody>
                  <a:tcPr/>
                </a:tc>
                <a:tc>
                  <a:txBody>
                    <a:bodyPr/>
                    <a:lstStyle/>
                    <a:p>
                      <a:pPr algn="ctr"/>
                      <a:r>
                        <a:rPr lang="en-US" sz="1400" b="0" dirty="0" smtClean="0"/>
                        <a:t>14%</a:t>
                      </a:r>
                      <a:endParaRPr lang="en-US" sz="1400" b="0" dirty="0"/>
                    </a:p>
                  </a:txBody>
                  <a:tcPr/>
                </a:tc>
                <a:tc>
                  <a:txBody>
                    <a:bodyPr/>
                    <a:lstStyle/>
                    <a:p>
                      <a:pPr algn="ctr"/>
                      <a:r>
                        <a:rPr lang="en-US" sz="1400" b="0" dirty="0" smtClean="0"/>
                        <a:t>19%</a:t>
                      </a:r>
                      <a:endParaRPr lang="en-US" sz="1400" b="0" dirty="0"/>
                    </a:p>
                  </a:txBody>
                  <a:tcPr/>
                </a:tc>
                <a:tc>
                  <a:txBody>
                    <a:bodyPr/>
                    <a:lstStyle/>
                    <a:p>
                      <a:pPr algn="ctr"/>
                      <a:r>
                        <a:rPr lang="en-US" sz="1400" b="0" dirty="0" smtClean="0"/>
                        <a:t>10%</a:t>
                      </a:r>
                      <a:endParaRPr lang="en-US" sz="1400" b="0" dirty="0"/>
                    </a:p>
                  </a:txBody>
                  <a:tcPr/>
                </a:tc>
              </a:tr>
              <a:tr h="460019">
                <a:tc>
                  <a:txBody>
                    <a:bodyPr/>
                    <a:lstStyle/>
                    <a:p>
                      <a:r>
                        <a:rPr lang="en-US" sz="1400" b="0" dirty="0" smtClean="0"/>
                        <a:t>Lack of qualified personnel</a:t>
                      </a:r>
                      <a:r>
                        <a:rPr lang="en-US" sz="1400" b="0" baseline="0" dirty="0" smtClean="0"/>
                        <a:t> – few education programs</a:t>
                      </a:r>
                      <a:endParaRPr lang="en-US" sz="1400" b="0" dirty="0"/>
                    </a:p>
                  </a:txBody>
                  <a:tcPr/>
                </a:tc>
                <a:tc>
                  <a:txBody>
                    <a:bodyPr/>
                    <a:lstStyle/>
                    <a:p>
                      <a:pPr algn="ctr"/>
                      <a:r>
                        <a:rPr lang="en-US" sz="1400" b="0" dirty="0" smtClean="0"/>
                        <a:t>15%</a:t>
                      </a:r>
                      <a:endParaRPr lang="en-US" sz="1400" b="0" dirty="0"/>
                    </a:p>
                  </a:txBody>
                  <a:tcPr/>
                </a:tc>
                <a:tc>
                  <a:txBody>
                    <a:bodyPr/>
                    <a:lstStyle/>
                    <a:p>
                      <a:pPr algn="ctr"/>
                      <a:r>
                        <a:rPr lang="en-US" sz="1400" b="0" dirty="0" smtClean="0"/>
                        <a:t>12%</a:t>
                      </a:r>
                      <a:endParaRPr lang="en-US" sz="1400" b="0" dirty="0"/>
                    </a:p>
                  </a:txBody>
                  <a:tcPr/>
                </a:tc>
                <a:tc>
                  <a:txBody>
                    <a:bodyPr/>
                    <a:lstStyle/>
                    <a:p>
                      <a:pPr algn="ctr"/>
                      <a:r>
                        <a:rPr lang="en-US" sz="1400" b="0" dirty="0" smtClean="0"/>
                        <a:t>19%</a:t>
                      </a:r>
                      <a:endParaRPr lang="en-US" sz="1400" b="0" dirty="0"/>
                    </a:p>
                  </a:txBody>
                  <a:tcPr/>
                </a:tc>
                <a:tc>
                  <a:txBody>
                    <a:bodyPr/>
                    <a:lstStyle/>
                    <a:p>
                      <a:pPr algn="ctr"/>
                      <a:r>
                        <a:rPr lang="en-US" sz="1400" b="0" dirty="0" smtClean="0"/>
                        <a:t>21%</a:t>
                      </a:r>
                      <a:endParaRPr lang="en-US" sz="1400" b="0" dirty="0"/>
                    </a:p>
                  </a:txBody>
                  <a:tcPr/>
                </a:tc>
              </a:tr>
            </a:tbl>
          </a:graphicData>
        </a:graphic>
      </p:graphicFrame>
      <p:sp>
        <p:nvSpPr>
          <p:cNvPr id="5" name="TextBox 4"/>
          <p:cNvSpPr txBox="1"/>
          <p:nvPr/>
        </p:nvSpPr>
        <p:spPr>
          <a:xfrm>
            <a:off x="990600" y="4972928"/>
            <a:ext cx="8077200" cy="1600200"/>
          </a:xfrm>
          <a:prstGeom prst="rect">
            <a:avLst/>
          </a:prstGeom>
          <a:solidFill>
            <a:schemeClr val="accent6">
              <a:lumMod val="20000"/>
              <a:lumOff val="80000"/>
            </a:schemeClr>
          </a:solidFill>
        </p:spPr>
        <p:txBody>
          <a:bodyPr wrap="square" rtlCol="0">
            <a:normAutofit/>
          </a:bodyPr>
          <a:lstStyle/>
          <a:p>
            <a:pPr marL="285750" indent="-285750">
              <a:buFont typeface="Arial" pitchFamily="34" charset="0"/>
              <a:buChar char="•"/>
            </a:pPr>
            <a:r>
              <a:rPr lang="en-US" sz="1600" b="1" dirty="0" smtClean="0"/>
              <a:t>Higher percentages of doctors have difficulty finding administrative personnel and registered nurses. </a:t>
            </a:r>
          </a:p>
          <a:p>
            <a:pPr marL="285750" indent="-285750">
              <a:buFont typeface="Arial" pitchFamily="34" charset="0"/>
              <a:buChar char="•"/>
            </a:pPr>
            <a:r>
              <a:rPr lang="en-US" sz="1600" b="1" dirty="0" smtClean="0"/>
              <a:t>Main reason for hiring difficulties is increasing salaries/difficult to pay, followed by emigration to US to seek higher salaries</a:t>
            </a:r>
          </a:p>
          <a:p>
            <a:pPr marL="285750" indent="-285750">
              <a:buFont typeface="Arial" pitchFamily="34" charset="0"/>
              <a:buChar char="•"/>
            </a:pPr>
            <a:r>
              <a:rPr lang="en-US" sz="1600" b="1" dirty="0" smtClean="0"/>
              <a:t>Doctors most worried about lack of education programs for health technicians and administrative personnel</a:t>
            </a:r>
            <a:endParaRPr lang="en-US" sz="1600" b="1" dirty="0"/>
          </a:p>
        </p:txBody>
      </p:sp>
      <p:sp>
        <p:nvSpPr>
          <p:cNvPr id="6" name="Slide Number Placeholder 5"/>
          <p:cNvSpPr>
            <a:spLocks noGrp="1"/>
          </p:cNvSpPr>
          <p:nvPr>
            <p:ph type="sldNum" sz="quarter" idx="12"/>
          </p:nvPr>
        </p:nvSpPr>
        <p:spPr/>
        <p:txBody>
          <a:bodyPr/>
          <a:lstStyle/>
          <a:p>
            <a:fld id="{EE8461CB-F664-4C6D-9D76-6C1228376BE3}" type="slidenum">
              <a:rPr lang="en-US" sz="1000" smtClean="0"/>
              <a:pPr/>
              <a:t>21</a:t>
            </a:fld>
            <a:endParaRPr lang="en-US" sz="1000" dirty="0"/>
          </a:p>
        </p:txBody>
      </p:sp>
    </p:spTree>
    <p:extLst>
      <p:ext uri="{BB962C8B-B14F-4D97-AF65-F5344CB8AC3E}">
        <p14:creationId xmlns:p14="http://schemas.microsoft.com/office/powerpoint/2010/main" xmlns="" val="32423676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8077200" cy="808038"/>
          </a:xfrm>
        </p:spPr>
        <p:txBody>
          <a:bodyPr>
            <a:normAutofit/>
          </a:bodyPr>
          <a:lstStyle/>
          <a:p>
            <a:r>
              <a:rPr lang="en-US" sz="3200" b="1" u="sng" dirty="0" smtClean="0">
                <a:ln>
                  <a:solidFill>
                    <a:schemeClr val="accent1"/>
                  </a:solidFill>
                </a:ln>
                <a:solidFill>
                  <a:schemeClr val="tx2"/>
                </a:solidFill>
              </a:rPr>
              <a:t>Total Salary Costs for Employees in 2011</a:t>
            </a:r>
            <a:endParaRPr lang="en-US" sz="36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525068874"/>
              </p:ext>
            </p:extLst>
          </p:nvPr>
        </p:nvGraphicFramePr>
        <p:xfrm>
          <a:off x="1511299" y="1280160"/>
          <a:ext cx="7023101" cy="2606040"/>
        </p:xfrm>
        <a:graphic>
          <a:graphicData uri="http://schemas.openxmlformats.org/drawingml/2006/table">
            <a:tbl>
              <a:tblPr firstRow="1" bandRow="1">
                <a:tableStyleId>{5C22544A-7EE6-4342-B048-85BDC9FD1C3A}</a:tableStyleId>
              </a:tblPr>
              <a:tblGrid>
                <a:gridCol w="3009050"/>
                <a:gridCol w="1141774"/>
                <a:gridCol w="1213135"/>
                <a:gridCol w="1659142"/>
              </a:tblGrid>
              <a:tr h="434340">
                <a:tc>
                  <a:txBody>
                    <a:bodyPr/>
                    <a:lstStyle/>
                    <a:p>
                      <a:endParaRPr lang="en-US" b="1" dirty="0"/>
                    </a:p>
                  </a:txBody>
                  <a:tcPr/>
                </a:tc>
                <a:tc>
                  <a:txBody>
                    <a:bodyPr/>
                    <a:lstStyle/>
                    <a:p>
                      <a:pPr algn="ctr"/>
                      <a:r>
                        <a:rPr lang="en-US" b="1" dirty="0" smtClean="0"/>
                        <a:t>All</a:t>
                      </a:r>
                      <a:endParaRPr lang="en-US" b="1" dirty="0"/>
                    </a:p>
                  </a:txBody>
                  <a:tcPr/>
                </a:tc>
                <a:tc>
                  <a:txBody>
                    <a:bodyPr/>
                    <a:lstStyle/>
                    <a:p>
                      <a:pPr algn="ctr"/>
                      <a:r>
                        <a:rPr lang="en-US" b="1" dirty="0" smtClean="0"/>
                        <a:t>PCPs</a:t>
                      </a:r>
                      <a:endParaRPr lang="en-US" b="1" dirty="0"/>
                    </a:p>
                  </a:txBody>
                  <a:tcPr/>
                </a:tc>
                <a:tc>
                  <a:txBody>
                    <a:bodyPr/>
                    <a:lstStyle/>
                    <a:p>
                      <a:pPr algn="ctr"/>
                      <a:r>
                        <a:rPr lang="en-US" b="1" dirty="0" smtClean="0"/>
                        <a:t>Specialists</a:t>
                      </a:r>
                      <a:endParaRPr lang="en-US" b="1" dirty="0"/>
                    </a:p>
                  </a:txBody>
                  <a:tcPr/>
                </a:tc>
              </a:tr>
              <a:tr h="434340">
                <a:tc>
                  <a:txBody>
                    <a:bodyPr/>
                    <a:lstStyle/>
                    <a:p>
                      <a:r>
                        <a:rPr lang="en-US" b="1" dirty="0" smtClean="0"/>
                        <a:t>$50,000 or less</a:t>
                      </a:r>
                      <a:endParaRPr lang="en-US" b="1" dirty="0"/>
                    </a:p>
                  </a:txBody>
                  <a:tcPr/>
                </a:tc>
                <a:tc>
                  <a:txBody>
                    <a:bodyPr/>
                    <a:lstStyle/>
                    <a:p>
                      <a:pPr algn="ctr"/>
                      <a:r>
                        <a:rPr lang="en-US" b="1" dirty="0" smtClean="0"/>
                        <a:t>51%</a:t>
                      </a:r>
                      <a:endParaRPr lang="en-US" b="1" dirty="0"/>
                    </a:p>
                  </a:txBody>
                  <a:tcPr/>
                </a:tc>
                <a:tc>
                  <a:txBody>
                    <a:bodyPr/>
                    <a:lstStyle/>
                    <a:p>
                      <a:pPr algn="ctr"/>
                      <a:r>
                        <a:rPr lang="en-US" b="1" dirty="0" smtClean="0"/>
                        <a:t>74%</a:t>
                      </a:r>
                      <a:endParaRPr lang="en-US" b="1" dirty="0"/>
                    </a:p>
                  </a:txBody>
                  <a:tcPr/>
                </a:tc>
                <a:tc>
                  <a:txBody>
                    <a:bodyPr/>
                    <a:lstStyle/>
                    <a:p>
                      <a:pPr algn="ctr"/>
                      <a:r>
                        <a:rPr lang="en-US" b="1" dirty="0" smtClean="0"/>
                        <a:t>24%</a:t>
                      </a:r>
                      <a:endParaRPr lang="en-US" b="1" dirty="0"/>
                    </a:p>
                  </a:txBody>
                  <a:tcPr/>
                </a:tc>
              </a:tr>
              <a:tr h="434340">
                <a:tc>
                  <a:txBody>
                    <a:bodyPr/>
                    <a:lstStyle/>
                    <a:p>
                      <a:r>
                        <a:rPr lang="en-US" b="1" dirty="0" smtClean="0"/>
                        <a:t>$50,000 to $100,000</a:t>
                      </a:r>
                      <a:endParaRPr lang="en-US" b="1" dirty="0"/>
                    </a:p>
                  </a:txBody>
                  <a:tcPr/>
                </a:tc>
                <a:tc>
                  <a:txBody>
                    <a:bodyPr/>
                    <a:lstStyle/>
                    <a:p>
                      <a:pPr algn="ctr"/>
                      <a:r>
                        <a:rPr lang="en-US" b="1" dirty="0" smtClean="0"/>
                        <a:t>22%</a:t>
                      </a:r>
                      <a:endParaRPr lang="en-US" b="1" dirty="0"/>
                    </a:p>
                  </a:txBody>
                  <a:tcPr/>
                </a:tc>
                <a:tc>
                  <a:txBody>
                    <a:bodyPr/>
                    <a:lstStyle/>
                    <a:p>
                      <a:pPr algn="ctr"/>
                      <a:r>
                        <a:rPr lang="en-US" b="1" dirty="0" smtClean="0"/>
                        <a:t>21%</a:t>
                      </a:r>
                      <a:endParaRPr lang="en-US" b="1" dirty="0"/>
                    </a:p>
                  </a:txBody>
                  <a:tcPr/>
                </a:tc>
                <a:tc>
                  <a:txBody>
                    <a:bodyPr/>
                    <a:lstStyle/>
                    <a:p>
                      <a:pPr algn="ctr"/>
                      <a:r>
                        <a:rPr lang="en-US" b="1" dirty="0" smtClean="0"/>
                        <a:t>24%</a:t>
                      </a:r>
                      <a:endParaRPr lang="en-US" b="1" dirty="0"/>
                    </a:p>
                  </a:txBody>
                  <a:tcPr/>
                </a:tc>
              </a:tr>
              <a:tr h="434340">
                <a:tc>
                  <a:txBody>
                    <a:bodyPr/>
                    <a:lstStyle/>
                    <a:p>
                      <a:r>
                        <a:rPr lang="en-US" b="1" dirty="0" smtClean="0"/>
                        <a:t>$100,000 to $300,000</a:t>
                      </a:r>
                      <a:endParaRPr lang="en-US" b="1" dirty="0"/>
                    </a:p>
                  </a:txBody>
                  <a:tcPr/>
                </a:tc>
                <a:tc>
                  <a:txBody>
                    <a:bodyPr/>
                    <a:lstStyle/>
                    <a:p>
                      <a:pPr algn="ctr"/>
                      <a:r>
                        <a:rPr lang="en-US" b="1" dirty="0" smtClean="0"/>
                        <a:t>20%</a:t>
                      </a:r>
                      <a:endParaRPr lang="en-US" b="1" dirty="0"/>
                    </a:p>
                  </a:txBody>
                  <a:tcPr/>
                </a:tc>
                <a:tc>
                  <a:txBody>
                    <a:bodyPr/>
                    <a:lstStyle/>
                    <a:p>
                      <a:pPr algn="ctr"/>
                      <a:r>
                        <a:rPr lang="en-US" b="1" dirty="0" smtClean="0"/>
                        <a:t>5%</a:t>
                      </a:r>
                      <a:endParaRPr lang="en-US" b="1" dirty="0"/>
                    </a:p>
                  </a:txBody>
                  <a:tcPr/>
                </a:tc>
                <a:tc>
                  <a:txBody>
                    <a:bodyPr/>
                    <a:lstStyle/>
                    <a:p>
                      <a:pPr algn="ctr"/>
                      <a:r>
                        <a:rPr lang="en-US" b="1" dirty="0" smtClean="0"/>
                        <a:t>37%</a:t>
                      </a:r>
                      <a:endParaRPr lang="en-US" b="1" dirty="0"/>
                    </a:p>
                  </a:txBody>
                  <a:tcPr/>
                </a:tc>
              </a:tr>
              <a:tr h="434340">
                <a:tc>
                  <a:txBody>
                    <a:bodyPr/>
                    <a:lstStyle/>
                    <a:p>
                      <a:r>
                        <a:rPr lang="en-US" b="1" dirty="0" smtClean="0"/>
                        <a:t>$300,000 to $500,00</a:t>
                      </a:r>
                      <a:endParaRPr lang="en-US" b="1" dirty="0"/>
                    </a:p>
                  </a:txBody>
                  <a:tcPr/>
                </a:tc>
                <a:tc>
                  <a:txBody>
                    <a:bodyPr/>
                    <a:lstStyle/>
                    <a:p>
                      <a:pPr algn="ctr"/>
                      <a:r>
                        <a:rPr lang="en-US" b="1" dirty="0" smtClean="0"/>
                        <a:t>3%</a:t>
                      </a:r>
                      <a:endParaRPr lang="en-US" b="1" dirty="0"/>
                    </a:p>
                  </a:txBody>
                  <a:tcPr/>
                </a:tc>
                <a:tc>
                  <a:txBody>
                    <a:bodyPr/>
                    <a:lstStyle/>
                    <a:p>
                      <a:pPr algn="ctr"/>
                      <a:r>
                        <a:rPr lang="en-US" b="1" dirty="0" smtClean="0"/>
                        <a:t>0%</a:t>
                      </a:r>
                      <a:endParaRPr lang="en-US" b="1" dirty="0"/>
                    </a:p>
                  </a:txBody>
                  <a:tcPr/>
                </a:tc>
                <a:tc>
                  <a:txBody>
                    <a:bodyPr/>
                    <a:lstStyle/>
                    <a:p>
                      <a:pPr algn="ctr"/>
                      <a:r>
                        <a:rPr lang="en-US" b="1" dirty="0" smtClean="0"/>
                        <a:t>7%</a:t>
                      </a:r>
                      <a:endParaRPr lang="en-US" b="1" dirty="0"/>
                    </a:p>
                  </a:txBody>
                  <a:tcPr/>
                </a:tc>
              </a:tr>
              <a:tr h="434340">
                <a:tc>
                  <a:txBody>
                    <a:bodyPr/>
                    <a:lstStyle/>
                    <a:p>
                      <a:r>
                        <a:rPr lang="en-US" b="1" dirty="0" smtClean="0"/>
                        <a:t>$500,000+</a:t>
                      </a:r>
                      <a:endParaRPr lang="en-US" b="1" dirty="0"/>
                    </a:p>
                  </a:txBody>
                  <a:tcPr/>
                </a:tc>
                <a:tc>
                  <a:txBody>
                    <a:bodyPr/>
                    <a:lstStyle/>
                    <a:p>
                      <a:pPr algn="ctr"/>
                      <a:r>
                        <a:rPr lang="en-US" b="1" dirty="0" smtClean="0"/>
                        <a:t>4%</a:t>
                      </a:r>
                      <a:endParaRPr lang="en-US" b="1" dirty="0"/>
                    </a:p>
                  </a:txBody>
                  <a:tcPr/>
                </a:tc>
                <a:tc>
                  <a:txBody>
                    <a:bodyPr/>
                    <a:lstStyle/>
                    <a:p>
                      <a:pPr algn="ctr"/>
                      <a:r>
                        <a:rPr lang="en-US" b="1" dirty="0" smtClean="0"/>
                        <a:t>0%</a:t>
                      </a:r>
                      <a:endParaRPr lang="en-US" b="1" dirty="0"/>
                    </a:p>
                  </a:txBody>
                  <a:tcPr/>
                </a:tc>
                <a:tc>
                  <a:txBody>
                    <a:bodyPr/>
                    <a:lstStyle/>
                    <a:p>
                      <a:pPr algn="ctr"/>
                      <a:r>
                        <a:rPr lang="en-US" b="1" dirty="0" smtClean="0"/>
                        <a:t>8%</a:t>
                      </a:r>
                      <a:endParaRPr lang="en-US" b="1" dirty="0"/>
                    </a:p>
                  </a:txBody>
                  <a:tcPr/>
                </a:tc>
              </a:tr>
            </a:tbl>
          </a:graphicData>
        </a:graphic>
      </p:graphicFrame>
      <p:sp>
        <p:nvSpPr>
          <p:cNvPr id="5" name="TextBox 4"/>
          <p:cNvSpPr txBox="1"/>
          <p:nvPr/>
        </p:nvSpPr>
        <p:spPr>
          <a:xfrm>
            <a:off x="1219200" y="4191000"/>
            <a:ext cx="7696200" cy="1371600"/>
          </a:xfrm>
          <a:prstGeom prst="rect">
            <a:avLst/>
          </a:prstGeom>
          <a:solidFill>
            <a:schemeClr val="accent5">
              <a:lumMod val="20000"/>
              <a:lumOff val="80000"/>
            </a:schemeClr>
          </a:solidFill>
        </p:spPr>
        <p:txBody>
          <a:bodyPr wrap="square" rtlCol="0">
            <a:normAutofit/>
          </a:bodyPr>
          <a:lstStyle/>
          <a:p>
            <a:pPr marL="285750" indent="-285750">
              <a:spcBef>
                <a:spcPts val="600"/>
              </a:spcBef>
              <a:buFont typeface="Arial" pitchFamily="34" charset="0"/>
              <a:buChar char="•"/>
            </a:pPr>
            <a:r>
              <a:rPr lang="en-US" sz="1600" b="1" dirty="0" smtClean="0"/>
              <a:t>A majority (73%) of all doctors and of PCPs (95%) report annual salary expenditures for non-physician salaries to be $100,000 or less </a:t>
            </a:r>
          </a:p>
          <a:p>
            <a:pPr marL="285750" indent="-285750">
              <a:spcBef>
                <a:spcPts val="600"/>
              </a:spcBef>
              <a:buFont typeface="Arial" pitchFamily="34" charset="0"/>
              <a:buChar char="•"/>
            </a:pPr>
            <a:r>
              <a:rPr lang="en-US" sz="1600" b="1" dirty="0" smtClean="0"/>
              <a:t>A majority (52%) of specialists report non-physician salary expenditures over $100,000.</a:t>
            </a:r>
            <a:endParaRPr lang="en-US" sz="1600" b="1" dirty="0"/>
          </a:p>
        </p:txBody>
      </p:sp>
      <p:sp>
        <p:nvSpPr>
          <p:cNvPr id="6" name="Slide Number Placeholder 5"/>
          <p:cNvSpPr>
            <a:spLocks noGrp="1"/>
          </p:cNvSpPr>
          <p:nvPr>
            <p:ph type="sldNum" sz="quarter" idx="12"/>
          </p:nvPr>
        </p:nvSpPr>
        <p:spPr/>
        <p:txBody>
          <a:bodyPr/>
          <a:lstStyle/>
          <a:p>
            <a:fld id="{EE8461CB-F664-4C6D-9D76-6C1228376BE3}" type="slidenum">
              <a:rPr lang="en-US" sz="1000" smtClean="0"/>
              <a:pPr/>
              <a:t>22</a:t>
            </a:fld>
            <a:endParaRPr lang="en-US" sz="1000" dirty="0"/>
          </a:p>
        </p:txBody>
      </p:sp>
    </p:spTree>
    <p:extLst>
      <p:ext uri="{BB962C8B-B14F-4D97-AF65-F5344CB8AC3E}">
        <p14:creationId xmlns:p14="http://schemas.microsoft.com/office/powerpoint/2010/main" xmlns="" val="18568424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120" y="-152400"/>
            <a:ext cx="7498080" cy="1143000"/>
          </a:xfrm>
        </p:spPr>
        <p:txBody>
          <a:bodyPr>
            <a:normAutofit/>
          </a:bodyPr>
          <a:lstStyle/>
          <a:p>
            <a:r>
              <a:rPr lang="en-US" sz="3200" b="1" u="sng" dirty="0" smtClean="0">
                <a:ln>
                  <a:solidFill>
                    <a:schemeClr val="accent1"/>
                  </a:solidFill>
                </a:ln>
                <a:solidFill>
                  <a:schemeClr val="tx2"/>
                </a:solidFill>
              </a:rPr>
              <a:t>Costs for </a:t>
            </a:r>
            <a:r>
              <a:rPr lang="en-US" sz="3200" b="1" u="sng" dirty="0">
                <a:ln>
                  <a:solidFill>
                    <a:schemeClr val="accent1"/>
                  </a:solidFill>
                </a:ln>
                <a:solidFill>
                  <a:schemeClr val="tx2"/>
                </a:solidFill>
              </a:rPr>
              <a:t>Employees</a:t>
            </a:r>
            <a:endParaRPr lang="en-US" sz="3200" u="sng"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xmlns="" val="568207090"/>
              </p:ext>
            </p:extLst>
          </p:nvPr>
        </p:nvGraphicFramePr>
        <p:xfrm>
          <a:off x="1143000" y="914400"/>
          <a:ext cx="3977640" cy="4190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sz="half" idx="2"/>
            <p:extLst>
              <p:ext uri="{D42A27DB-BD31-4B8C-83A1-F6EECF244321}">
                <p14:modId xmlns:p14="http://schemas.microsoft.com/office/powerpoint/2010/main" xmlns="" val="3385841470"/>
              </p:ext>
            </p:extLst>
          </p:nvPr>
        </p:nvGraphicFramePr>
        <p:xfrm>
          <a:off x="5253990" y="1447800"/>
          <a:ext cx="3813810" cy="2926165"/>
        </p:xfrm>
        <a:graphic>
          <a:graphicData uri="http://schemas.openxmlformats.org/drawingml/2006/table">
            <a:tbl>
              <a:tblPr firstRow="1" bandRow="1">
                <a:tableStyleId>{5C22544A-7EE6-4342-B048-85BDC9FD1C3A}</a:tableStyleId>
              </a:tblPr>
              <a:tblGrid>
                <a:gridCol w="1887041"/>
                <a:gridCol w="1926769"/>
              </a:tblGrid>
              <a:tr h="699261">
                <a:tc>
                  <a:txBody>
                    <a:bodyPr/>
                    <a:lstStyle/>
                    <a:p>
                      <a:endParaRPr lang="en-US" dirty="0"/>
                    </a:p>
                  </a:txBody>
                  <a:tcPr/>
                </a:tc>
                <a:tc>
                  <a:txBody>
                    <a:bodyPr/>
                    <a:lstStyle/>
                    <a:p>
                      <a:pPr algn="ctr"/>
                      <a:r>
                        <a:rPr lang="en-US" dirty="0" smtClean="0"/>
                        <a:t>Average</a:t>
                      </a:r>
                      <a:r>
                        <a:rPr lang="en-US" baseline="0" dirty="0" smtClean="0"/>
                        <a:t> cost per doctor</a:t>
                      </a:r>
                      <a:endParaRPr lang="en-US" dirty="0"/>
                    </a:p>
                  </a:txBody>
                  <a:tcPr/>
                </a:tc>
              </a:tr>
              <a:tr h="548556">
                <a:tc>
                  <a:txBody>
                    <a:bodyPr/>
                    <a:lstStyle/>
                    <a:p>
                      <a:r>
                        <a:rPr lang="en-US" sz="1600" b="1" dirty="0" smtClean="0"/>
                        <a:t>Registered</a:t>
                      </a:r>
                      <a:r>
                        <a:rPr lang="en-US" sz="1600" b="1" baseline="0" dirty="0" smtClean="0"/>
                        <a:t> nurses</a:t>
                      </a:r>
                      <a:endParaRPr lang="en-US" sz="1600" b="1" dirty="0"/>
                    </a:p>
                  </a:txBody>
                  <a:tcPr/>
                </a:tc>
                <a:tc>
                  <a:txBody>
                    <a:bodyPr/>
                    <a:lstStyle/>
                    <a:p>
                      <a:pPr algn="ctr"/>
                      <a:r>
                        <a:rPr lang="en-US" sz="1600" b="1" dirty="0" smtClean="0"/>
                        <a:t>$33,169</a:t>
                      </a:r>
                      <a:endParaRPr lang="en-US" sz="1600" b="1" dirty="0"/>
                    </a:p>
                  </a:txBody>
                  <a:tcPr/>
                </a:tc>
              </a:tr>
              <a:tr h="399967">
                <a:tc>
                  <a:txBody>
                    <a:bodyPr/>
                    <a:lstStyle/>
                    <a:p>
                      <a:r>
                        <a:rPr lang="en-US" sz="1600" b="1" dirty="0" smtClean="0"/>
                        <a:t>Practical nurses</a:t>
                      </a:r>
                    </a:p>
                  </a:txBody>
                  <a:tcPr/>
                </a:tc>
                <a:tc>
                  <a:txBody>
                    <a:bodyPr/>
                    <a:lstStyle/>
                    <a:p>
                      <a:pPr algn="ctr"/>
                      <a:r>
                        <a:rPr lang="en-US" sz="1600" b="1" dirty="0" smtClean="0"/>
                        <a:t>$15,780</a:t>
                      </a:r>
                      <a:endParaRPr lang="en-US" sz="1600" b="1" dirty="0"/>
                    </a:p>
                  </a:txBody>
                  <a:tcPr/>
                </a:tc>
              </a:tr>
              <a:tr h="548556">
                <a:tc>
                  <a:txBody>
                    <a:bodyPr/>
                    <a:lstStyle/>
                    <a:p>
                      <a:r>
                        <a:rPr lang="en-US" sz="1600" b="1" dirty="0" smtClean="0"/>
                        <a:t>Health</a:t>
                      </a:r>
                      <a:r>
                        <a:rPr lang="en-US" sz="1600" b="1" baseline="0" dirty="0" smtClean="0"/>
                        <a:t> technicians</a:t>
                      </a:r>
                      <a:endParaRPr lang="en-US" sz="1600" b="1" dirty="0"/>
                    </a:p>
                  </a:txBody>
                  <a:tcPr/>
                </a:tc>
                <a:tc>
                  <a:txBody>
                    <a:bodyPr/>
                    <a:lstStyle/>
                    <a:p>
                      <a:pPr algn="ctr"/>
                      <a:r>
                        <a:rPr lang="en-US" sz="1600" b="1" dirty="0" smtClean="0"/>
                        <a:t>$67,831</a:t>
                      </a:r>
                      <a:endParaRPr lang="en-US" sz="1600" b="1" dirty="0"/>
                    </a:p>
                  </a:txBody>
                  <a:tcPr/>
                </a:tc>
              </a:tr>
              <a:tr h="699261">
                <a:tc>
                  <a:txBody>
                    <a:bodyPr/>
                    <a:lstStyle/>
                    <a:p>
                      <a:r>
                        <a:rPr lang="en-US" sz="1600" b="1" dirty="0" smtClean="0"/>
                        <a:t>Administrative personnel</a:t>
                      </a:r>
                      <a:endParaRPr lang="en-US" sz="1600" b="1" dirty="0"/>
                    </a:p>
                  </a:txBody>
                  <a:tcPr/>
                </a:tc>
                <a:tc>
                  <a:txBody>
                    <a:bodyPr/>
                    <a:lstStyle/>
                    <a:p>
                      <a:pPr algn="ctr"/>
                      <a:r>
                        <a:rPr lang="en-US" sz="1600" b="1" dirty="0" smtClean="0"/>
                        <a:t>$49,520</a:t>
                      </a:r>
                      <a:endParaRPr lang="en-US" sz="1600" b="1" dirty="0"/>
                    </a:p>
                  </a:txBody>
                  <a:tcPr/>
                </a:tc>
              </a:tr>
            </a:tbl>
          </a:graphicData>
        </a:graphic>
      </p:graphicFrame>
      <p:sp>
        <p:nvSpPr>
          <p:cNvPr id="4" name="TextBox 3"/>
          <p:cNvSpPr txBox="1"/>
          <p:nvPr/>
        </p:nvSpPr>
        <p:spPr>
          <a:xfrm>
            <a:off x="1676399" y="5638800"/>
            <a:ext cx="6663747" cy="914400"/>
          </a:xfrm>
          <a:prstGeom prst="rect">
            <a:avLst/>
          </a:prstGeom>
          <a:noFill/>
        </p:spPr>
        <p:txBody>
          <a:bodyPr wrap="square" rtlCol="0">
            <a:normAutofit/>
          </a:bodyPr>
          <a:lstStyle/>
          <a:p>
            <a:endParaRPr lang="en-US" dirty="0" smtClean="0"/>
          </a:p>
        </p:txBody>
      </p:sp>
      <p:graphicFrame>
        <p:nvGraphicFramePr>
          <p:cNvPr id="7" name="Table 6"/>
          <p:cNvGraphicFramePr>
            <a:graphicFrameLocks noGrp="1"/>
          </p:cNvGraphicFramePr>
          <p:nvPr>
            <p:extLst>
              <p:ext uri="{D42A27DB-BD31-4B8C-83A1-F6EECF244321}">
                <p14:modId xmlns:p14="http://schemas.microsoft.com/office/powerpoint/2010/main" xmlns="" val="3961013280"/>
              </p:ext>
            </p:extLst>
          </p:nvPr>
        </p:nvGraphicFramePr>
        <p:xfrm>
          <a:off x="1371600" y="4890868"/>
          <a:ext cx="7162800" cy="1143000"/>
        </p:xfrm>
        <a:graphic>
          <a:graphicData uri="http://schemas.openxmlformats.org/drawingml/2006/table">
            <a:tbl>
              <a:tblPr firstRow="1" bandRow="1">
                <a:tableStyleId>{F5AB1C69-6EDB-4FF4-983F-18BD219EF322}</a:tableStyleId>
              </a:tblPr>
              <a:tblGrid>
                <a:gridCol w="2209800"/>
                <a:gridCol w="1828800"/>
                <a:gridCol w="1524000"/>
                <a:gridCol w="1600200"/>
              </a:tblGrid>
              <a:tr h="449036">
                <a:tc>
                  <a:txBody>
                    <a:bodyPr/>
                    <a:lstStyle/>
                    <a:p>
                      <a:endParaRPr lang="en-US" b="1" dirty="0"/>
                    </a:p>
                  </a:txBody>
                  <a:tcPr/>
                </a:tc>
                <a:tc>
                  <a:txBody>
                    <a:bodyPr/>
                    <a:lstStyle/>
                    <a:p>
                      <a:pPr algn="ctr"/>
                      <a:r>
                        <a:rPr lang="en-US" b="1" dirty="0" smtClean="0"/>
                        <a:t>All doctors</a:t>
                      </a:r>
                      <a:endParaRPr lang="en-US" b="1" dirty="0"/>
                    </a:p>
                  </a:txBody>
                  <a:tcPr/>
                </a:tc>
                <a:tc>
                  <a:txBody>
                    <a:bodyPr/>
                    <a:lstStyle/>
                    <a:p>
                      <a:pPr algn="ctr"/>
                      <a:r>
                        <a:rPr lang="en-US" b="1" dirty="0" smtClean="0"/>
                        <a:t>PCPs</a:t>
                      </a:r>
                      <a:endParaRPr lang="en-US" b="1" dirty="0"/>
                    </a:p>
                  </a:txBody>
                  <a:tcPr/>
                </a:tc>
                <a:tc>
                  <a:txBody>
                    <a:bodyPr/>
                    <a:lstStyle/>
                    <a:p>
                      <a:pPr algn="ctr"/>
                      <a:r>
                        <a:rPr lang="en-US" b="1" dirty="0" smtClean="0"/>
                        <a:t>Specialists</a:t>
                      </a:r>
                      <a:endParaRPr lang="en-US" b="1" dirty="0"/>
                    </a:p>
                  </a:txBody>
                  <a:tcPr/>
                </a:tc>
              </a:tr>
              <a:tr h="693964">
                <a:tc>
                  <a:txBody>
                    <a:bodyPr/>
                    <a:lstStyle/>
                    <a:p>
                      <a:r>
                        <a:rPr lang="en-US" b="1" dirty="0" smtClean="0"/>
                        <a:t>Mean annual salary estimate</a:t>
                      </a:r>
                      <a:endParaRPr lang="en-US" b="1" dirty="0"/>
                    </a:p>
                  </a:txBody>
                  <a:tcPr/>
                </a:tc>
                <a:tc>
                  <a:txBody>
                    <a:bodyPr/>
                    <a:lstStyle/>
                    <a:p>
                      <a:pPr algn="ctr"/>
                      <a:r>
                        <a:rPr lang="en-US" b="1" dirty="0" smtClean="0"/>
                        <a:t>$241,785</a:t>
                      </a:r>
                      <a:endParaRPr lang="en-US" b="1" dirty="0"/>
                    </a:p>
                  </a:txBody>
                  <a:tcPr/>
                </a:tc>
                <a:tc>
                  <a:txBody>
                    <a:bodyPr/>
                    <a:lstStyle/>
                    <a:p>
                      <a:pPr algn="ctr"/>
                      <a:r>
                        <a:rPr lang="en-US" b="1" dirty="0" smtClean="0"/>
                        <a:t>$172,262</a:t>
                      </a:r>
                      <a:endParaRPr lang="en-US" b="1" dirty="0"/>
                    </a:p>
                  </a:txBody>
                  <a:tcPr/>
                </a:tc>
                <a:tc>
                  <a:txBody>
                    <a:bodyPr/>
                    <a:lstStyle/>
                    <a:p>
                      <a:pPr algn="ctr"/>
                      <a:r>
                        <a:rPr lang="en-US" b="1" dirty="0" smtClean="0"/>
                        <a:t>$325,329</a:t>
                      </a:r>
                      <a:endParaRPr lang="en-US" b="1" dirty="0"/>
                    </a:p>
                  </a:txBody>
                  <a:tcPr/>
                </a:tc>
              </a:tr>
            </a:tbl>
          </a:graphicData>
        </a:graphic>
      </p:graphicFrame>
      <p:sp>
        <p:nvSpPr>
          <p:cNvPr id="8" name="TextBox 7"/>
          <p:cNvSpPr txBox="1"/>
          <p:nvPr/>
        </p:nvSpPr>
        <p:spPr>
          <a:xfrm>
            <a:off x="1310640" y="4538246"/>
            <a:ext cx="7223760" cy="338554"/>
          </a:xfrm>
          <a:prstGeom prst="rect">
            <a:avLst/>
          </a:prstGeom>
          <a:noFill/>
        </p:spPr>
        <p:txBody>
          <a:bodyPr wrap="square" rtlCol="0">
            <a:spAutoFit/>
          </a:bodyPr>
          <a:lstStyle/>
          <a:p>
            <a:r>
              <a:rPr lang="en-US" sz="1600" b="1" u="sng" dirty="0"/>
              <a:t>E</a:t>
            </a:r>
            <a:r>
              <a:rPr lang="en-US" sz="1600" b="1" u="sng" dirty="0" smtClean="0"/>
              <a:t>stimate of annual cost if hiring doctor of similar expertise to your own </a:t>
            </a:r>
            <a:endParaRPr lang="en-US" sz="1600" b="1" u="sng" dirty="0"/>
          </a:p>
        </p:txBody>
      </p:sp>
      <p:sp>
        <p:nvSpPr>
          <p:cNvPr id="10" name="TextBox 9"/>
          <p:cNvSpPr txBox="1"/>
          <p:nvPr/>
        </p:nvSpPr>
        <p:spPr>
          <a:xfrm>
            <a:off x="5120640" y="762000"/>
            <a:ext cx="3794760" cy="731520"/>
          </a:xfrm>
          <a:prstGeom prst="rect">
            <a:avLst/>
          </a:prstGeom>
          <a:noFill/>
        </p:spPr>
        <p:txBody>
          <a:bodyPr wrap="square" rtlCol="0">
            <a:normAutofit/>
          </a:bodyPr>
          <a:lstStyle/>
          <a:p>
            <a:pPr algn="ctr"/>
            <a:r>
              <a:rPr lang="en-US" b="1" u="sng" dirty="0" smtClean="0"/>
              <a:t>Average total annual expenses by doctors for staff salaries</a:t>
            </a:r>
            <a:endParaRPr lang="en-US" b="1" u="sng" dirty="0"/>
          </a:p>
        </p:txBody>
      </p:sp>
      <p:sp>
        <p:nvSpPr>
          <p:cNvPr id="9" name="Slide Number Placeholder 8"/>
          <p:cNvSpPr>
            <a:spLocks noGrp="1"/>
          </p:cNvSpPr>
          <p:nvPr>
            <p:ph type="sldNum" sz="quarter" idx="12"/>
          </p:nvPr>
        </p:nvSpPr>
        <p:spPr/>
        <p:txBody>
          <a:bodyPr/>
          <a:lstStyle/>
          <a:p>
            <a:fld id="{EE8461CB-F664-4C6D-9D76-6C1228376BE3}" type="slidenum">
              <a:rPr lang="en-US" sz="1000" smtClean="0"/>
              <a:pPr/>
              <a:t>23</a:t>
            </a:fld>
            <a:endParaRPr lang="en-US" sz="1000" dirty="0"/>
          </a:p>
        </p:txBody>
      </p:sp>
    </p:spTree>
    <p:extLst>
      <p:ext uri="{BB962C8B-B14F-4D97-AF65-F5344CB8AC3E}">
        <p14:creationId xmlns:p14="http://schemas.microsoft.com/office/powerpoint/2010/main" xmlns="" val="6882204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498080" cy="1143000"/>
          </a:xfrm>
        </p:spPr>
        <p:txBody>
          <a:bodyPr>
            <a:normAutofit/>
          </a:bodyPr>
          <a:lstStyle/>
          <a:p>
            <a:r>
              <a:rPr lang="en-US" sz="3200" b="1" u="sng" dirty="0">
                <a:ln>
                  <a:solidFill>
                    <a:schemeClr val="accent1"/>
                  </a:solidFill>
                </a:ln>
                <a:solidFill>
                  <a:schemeClr val="tx2"/>
                </a:solidFill>
              </a:rPr>
              <a:t>Costs for </a:t>
            </a:r>
            <a:r>
              <a:rPr lang="en-US" sz="3200" b="1" u="sng" dirty="0" smtClean="0">
                <a:ln>
                  <a:solidFill>
                    <a:schemeClr val="accent1"/>
                  </a:solidFill>
                </a:ln>
                <a:solidFill>
                  <a:schemeClr val="tx2"/>
                </a:solidFill>
              </a:rPr>
              <a:t>Employees: Details</a:t>
            </a:r>
            <a:endParaRPr lang="en-US" sz="3600" u="sng" dirty="0"/>
          </a:p>
        </p:txBody>
      </p:sp>
      <p:sp>
        <p:nvSpPr>
          <p:cNvPr id="3" name="Content Placeholder 2"/>
          <p:cNvSpPr>
            <a:spLocks noGrp="1"/>
          </p:cNvSpPr>
          <p:nvPr>
            <p:ph idx="1"/>
          </p:nvPr>
        </p:nvSpPr>
        <p:spPr>
          <a:xfrm>
            <a:off x="970672" y="990600"/>
            <a:ext cx="7944728" cy="5410200"/>
          </a:xfrm>
          <a:solidFill>
            <a:schemeClr val="accent1">
              <a:lumMod val="20000"/>
              <a:lumOff val="80000"/>
            </a:schemeClr>
          </a:solidFill>
        </p:spPr>
        <p:txBody>
          <a:bodyPr>
            <a:noAutofit/>
          </a:bodyPr>
          <a:lstStyle/>
          <a:p>
            <a:pPr algn="just"/>
            <a:r>
              <a:rPr lang="en-US" sz="1600" b="1" dirty="0" smtClean="0"/>
              <a:t>70% of doctors said their costs to cover the salaries of non-physician employees had risen, 14% said stayed the same, and 16% said they had reduced.  </a:t>
            </a:r>
          </a:p>
          <a:p>
            <a:pPr algn="just"/>
            <a:r>
              <a:rPr lang="en-US" sz="1600" b="1" dirty="0" smtClean="0"/>
              <a:t>Large numbers of doctors reported using part time nurses and administrative staff, so it is quite possible that the doctors who said costs went down had cut their administrative and nursing staff.</a:t>
            </a:r>
          </a:p>
          <a:p>
            <a:pPr algn="just"/>
            <a:r>
              <a:rPr lang="en-US" sz="1600" b="1" dirty="0" smtClean="0"/>
              <a:t>For the 46 doctors surveyed who employed registered nurses, the average cost was $33,169. Specialists had higher costs for registered nursing staff  ($46,787) than PCPs ($21,918)</a:t>
            </a:r>
          </a:p>
          <a:p>
            <a:pPr algn="just"/>
            <a:r>
              <a:rPr lang="en-US" sz="1600" b="1" dirty="0" smtClean="0"/>
              <a:t>For the 32 doctors who had practical nurses, the average cost per year for their services was $15,780. Specialists spent an average of $17,140 and PCPS spent an average $15,063</a:t>
            </a:r>
          </a:p>
          <a:p>
            <a:pPr algn="just"/>
            <a:r>
              <a:rPr lang="en-US" sz="1600" b="1" dirty="0" smtClean="0"/>
              <a:t>Of the 94 doctors who employed health technicians, the average cost was $67,831. Specialists spent much more on health technicians ($71,506) than PCPs ($10,500)</a:t>
            </a:r>
          </a:p>
          <a:p>
            <a:pPr algn="just"/>
            <a:r>
              <a:rPr lang="en-US" sz="1600" b="1" dirty="0" smtClean="0"/>
              <a:t>For the 233 doctors who employed administrative personnel the average annual expenditure per doctor was $49,520.  Specialists spent $72,547 and PCPs spent $24,357.</a:t>
            </a:r>
            <a:endParaRPr lang="en-US" sz="1600" b="1" dirty="0"/>
          </a:p>
        </p:txBody>
      </p:sp>
      <p:sp>
        <p:nvSpPr>
          <p:cNvPr id="4" name="Slide Number Placeholder 3"/>
          <p:cNvSpPr>
            <a:spLocks noGrp="1"/>
          </p:cNvSpPr>
          <p:nvPr>
            <p:ph type="sldNum" sz="quarter" idx="12"/>
          </p:nvPr>
        </p:nvSpPr>
        <p:spPr/>
        <p:txBody>
          <a:bodyPr/>
          <a:lstStyle/>
          <a:p>
            <a:fld id="{EE8461CB-F664-4C6D-9D76-6C1228376BE3}" type="slidenum">
              <a:rPr lang="en-US" sz="1000" smtClean="0"/>
              <a:pPr/>
              <a:t>24</a:t>
            </a:fld>
            <a:endParaRPr lang="en-US" sz="1000" dirty="0"/>
          </a:p>
        </p:txBody>
      </p:sp>
    </p:spTree>
    <p:extLst>
      <p:ext uri="{BB962C8B-B14F-4D97-AF65-F5344CB8AC3E}">
        <p14:creationId xmlns:p14="http://schemas.microsoft.com/office/powerpoint/2010/main" xmlns="" val="36392982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120" y="-152400"/>
            <a:ext cx="7498080" cy="1143000"/>
          </a:xfrm>
        </p:spPr>
        <p:txBody>
          <a:bodyPr>
            <a:normAutofit/>
          </a:bodyPr>
          <a:lstStyle/>
          <a:p>
            <a:r>
              <a:rPr lang="en-US" sz="3200" b="1" u="sng" dirty="0">
                <a:ln>
                  <a:solidFill>
                    <a:schemeClr val="accent1"/>
                  </a:solidFill>
                </a:ln>
                <a:solidFill>
                  <a:schemeClr val="tx2"/>
                </a:solidFill>
              </a:rPr>
              <a:t>Costs </a:t>
            </a:r>
            <a:r>
              <a:rPr lang="en-US" sz="3200" b="1" u="sng" dirty="0" smtClean="0">
                <a:ln>
                  <a:solidFill>
                    <a:schemeClr val="accent1"/>
                  </a:solidFill>
                </a:ln>
                <a:solidFill>
                  <a:schemeClr val="tx2"/>
                </a:solidFill>
              </a:rPr>
              <a:t>per Employee</a:t>
            </a:r>
            <a:endParaRPr lang="en-US" sz="3200" u="sng" dirty="0"/>
          </a:p>
        </p:txBody>
      </p:sp>
      <p:sp>
        <p:nvSpPr>
          <p:cNvPr id="3" name="Content Placeholder 2"/>
          <p:cNvSpPr>
            <a:spLocks noGrp="1"/>
          </p:cNvSpPr>
          <p:nvPr>
            <p:ph idx="1"/>
          </p:nvPr>
        </p:nvSpPr>
        <p:spPr>
          <a:xfrm>
            <a:off x="990600" y="1066800"/>
            <a:ext cx="8001000" cy="4800600"/>
          </a:xfrm>
          <a:solidFill>
            <a:schemeClr val="accent5">
              <a:lumMod val="20000"/>
              <a:lumOff val="80000"/>
            </a:schemeClr>
          </a:solidFill>
        </p:spPr>
        <p:txBody>
          <a:bodyPr>
            <a:normAutofit/>
          </a:bodyPr>
          <a:lstStyle/>
          <a:p>
            <a:pPr algn="just"/>
            <a:r>
              <a:rPr lang="en-US" sz="1800" b="1" dirty="0" smtClean="0"/>
              <a:t>Once the part time employees were eliminated,  the numbers were too small to make statistically valid estimates of mean annual salary of registered nurses, practical nurses, healthcare technicians and administrative personnel. However, it was observed that the salaries for full time employees were within the range that could be expected given the latest 2011 statistics of the BLS. For example, in the case of registered nurses, full time salaries ranged from $28,000 to $35,000 while the BLS estimates an average salary of $32,510.</a:t>
            </a:r>
          </a:p>
          <a:p>
            <a:pPr algn="just"/>
            <a:r>
              <a:rPr lang="en-US" sz="1800" b="1" dirty="0" smtClean="0"/>
              <a:t>It should be noted that nurses salaries have risen dramatically in the last decade according to BLS statistics, which supports the claim by the doctors themselves that the costs for staff salaries have gone up quite rapidly.</a:t>
            </a:r>
            <a:endParaRPr lang="en-US" sz="1800" b="1" dirty="0"/>
          </a:p>
        </p:txBody>
      </p:sp>
      <p:sp>
        <p:nvSpPr>
          <p:cNvPr id="4" name="Slide Number Placeholder 3"/>
          <p:cNvSpPr>
            <a:spLocks noGrp="1"/>
          </p:cNvSpPr>
          <p:nvPr>
            <p:ph type="sldNum" sz="quarter" idx="12"/>
          </p:nvPr>
        </p:nvSpPr>
        <p:spPr/>
        <p:txBody>
          <a:bodyPr/>
          <a:lstStyle/>
          <a:p>
            <a:fld id="{EE8461CB-F664-4C6D-9D76-6C1228376BE3}" type="slidenum">
              <a:rPr lang="en-US" sz="1000" smtClean="0"/>
              <a:pPr/>
              <a:t>25</a:t>
            </a:fld>
            <a:endParaRPr lang="en-US" sz="1000" dirty="0"/>
          </a:p>
        </p:txBody>
      </p:sp>
    </p:spTree>
    <p:extLst>
      <p:ext uri="{BB962C8B-B14F-4D97-AF65-F5344CB8AC3E}">
        <p14:creationId xmlns:p14="http://schemas.microsoft.com/office/powerpoint/2010/main" xmlns="" val="29256614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498080" cy="1143000"/>
          </a:xfrm>
        </p:spPr>
        <p:txBody>
          <a:bodyPr>
            <a:normAutofit/>
          </a:bodyPr>
          <a:lstStyle/>
          <a:p>
            <a:r>
              <a:rPr lang="en-US" sz="3200" b="1" u="sng" dirty="0" smtClean="0">
                <a:ln>
                  <a:solidFill>
                    <a:schemeClr val="accent1"/>
                  </a:solidFill>
                </a:ln>
                <a:solidFill>
                  <a:schemeClr val="tx2"/>
                </a:solidFill>
              </a:rPr>
              <a:t>Steep Rise in Nurses’ Salaries</a:t>
            </a:r>
            <a:endParaRPr lang="en-US" sz="36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676577776"/>
              </p:ext>
            </p:extLst>
          </p:nvPr>
        </p:nvGraphicFramePr>
        <p:xfrm>
          <a:off x="1295400" y="990600"/>
          <a:ext cx="7499349" cy="1752600"/>
        </p:xfrm>
        <a:graphic>
          <a:graphicData uri="http://schemas.openxmlformats.org/drawingml/2006/table">
            <a:tbl>
              <a:tblPr firstRow="1" bandRow="1">
                <a:tableStyleId>{5C22544A-7EE6-4342-B048-85BDC9FD1C3A}</a:tableStyleId>
              </a:tblPr>
              <a:tblGrid>
                <a:gridCol w="3060700"/>
                <a:gridCol w="2286000"/>
                <a:gridCol w="2152649"/>
              </a:tblGrid>
              <a:tr h="370840">
                <a:tc>
                  <a:txBody>
                    <a:bodyPr/>
                    <a:lstStyle/>
                    <a:p>
                      <a:r>
                        <a:rPr lang="en-US" sz="1800" dirty="0" smtClean="0"/>
                        <a:t>BLS</a:t>
                      </a:r>
                      <a:r>
                        <a:rPr lang="en-US" sz="1800" baseline="0" dirty="0" smtClean="0"/>
                        <a:t> Estimates of Mean Annual Salary in PR</a:t>
                      </a:r>
                      <a:endParaRPr lang="en-US" sz="1800" dirty="0"/>
                    </a:p>
                  </a:txBody>
                  <a:tcPr/>
                </a:tc>
                <a:tc>
                  <a:txBody>
                    <a:bodyPr/>
                    <a:lstStyle/>
                    <a:p>
                      <a:pPr algn="ctr"/>
                      <a:r>
                        <a:rPr lang="en-US" sz="1800" dirty="0" smtClean="0"/>
                        <a:t>Registered Nurses</a:t>
                      </a:r>
                      <a:endParaRPr lang="en-US" sz="1800" dirty="0"/>
                    </a:p>
                  </a:txBody>
                  <a:tcPr/>
                </a:tc>
                <a:tc>
                  <a:txBody>
                    <a:bodyPr/>
                    <a:lstStyle/>
                    <a:p>
                      <a:pPr algn="ctr"/>
                      <a:r>
                        <a:rPr lang="en-US" sz="1800" dirty="0" smtClean="0"/>
                        <a:t>Practical Nurses</a:t>
                      </a:r>
                      <a:endParaRPr lang="en-US" sz="1800" dirty="0"/>
                    </a:p>
                  </a:txBody>
                  <a:tcPr/>
                </a:tc>
              </a:tr>
              <a:tr h="370840">
                <a:tc>
                  <a:txBody>
                    <a:bodyPr/>
                    <a:lstStyle/>
                    <a:p>
                      <a:r>
                        <a:rPr lang="en-US" sz="1600" b="1" dirty="0" smtClean="0"/>
                        <a:t>2000</a:t>
                      </a:r>
                      <a:endParaRPr lang="en-US" sz="1600" b="1" dirty="0"/>
                    </a:p>
                  </a:txBody>
                  <a:tcPr/>
                </a:tc>
                <a:tc>
                  <a:txBody>
                    <a:bodyPr/>
                    <a:lstStyle/>
                    <a:p>
                      <a:pPr algn="ctr"/>
                      <a:r>
                        <a:rPr lang="en-US" sz="1600" b="1" dirty="0" smtClean="0"/>
                        <a:t>$20,870</a:t>
                      </a:r>
                      <a:endParaRPr lang="en-US" sz="1600" b="1" dirty="0"/>
                    </a:p>
                  </a:txBody>
                  <a:tcPr/>
                </a:tc>
                <a:tc>
                  <a:txBody>
                    <a:bodyPr/>
                    <a:lstStyle/>
                    <a:p>
                      <a:pPr algn="ctr"/>
                      <a:r>
                        <a:rPr lang="en-US" sz="1600" b="1" dirty="0" smtClean="0"/>
                        <a:t>$14,420</a:t>
                      </a:r>
                      <a:endParaRPr lang="en-US" sz="1600" b="1" dirty="0"/>
                    </a:p>
                  </a:txBody>
                  <a:tcPr/>
                </a:tc>
              </a:tr>
              <a:tr h="370840">
                <a:tc>
                  <a:txBody>
                    <a:bodyPr/>
                    <a:lstStyle/>
                    <a:p>
                      <a:r>
                        <a:rPr lang="en-US" sz="1600" b="1" dirty="0" smtClean="0"/>
                        <a:t>2005</a:t>
                      </a:r>
                      <a:endParaRPr lang="en-US" sz="1600" b="1" dirty="0"/>
                    </a:p>
                  </a:txBody>
                  <a:tcPr/>
                </a:tc>
                <a:tc>
                  <a:txBody>
                    <a:bodyPr/>
                    <a:lstStyle/>
                    <a:p>
                      <a:pPr algn="ctr"/>
                      <a:r>
                        <a:rPr lang="en-US" sz="1600" b="1" dirty="0" smtClean="0"/>
                        <a:t>$24,270</a:t>
                      </a:r>
                      <a:endParaRPr lang="en-US" sz="1600" b="1" dirty="0"/>
                    </a:p>
                  </a:txBody>
                  <a:tcPr/>
                </a:tc>
                <a:tc>
                  <a:txBody>
                    <a:bodyPr/>
                    <a:lstStyle/>
                    <a:p>
                      <a:pPr algn="ctr"/>
                      <a:r>
                        <a:rPr lang="en-US" sz="1600" b="1" dirty="0" smtClean="0"/>
                        <a:t>$16,500</a:t>
                      </a:r>
                      <a:endParaRPr lang="en-US" sz="1600" b="1" dirty="0"/>
                    </a:p>
                  </a:txBody>
                  <a:tcPr/>
                </a:tc>
              </a:tr>
              <a:tr h="370840">
                <a:tc>
                  <a:txBody>
                    <a:bodyPr/>
                    <a:lstStyle/>
                    <a:p>
                      <a:r>
                        <a:rPr lang="en-US" sz="1600" b="1" dirty="0" smtClean="0"/>
                        <a:t>2011</a:t>
                      </a:r>
                      <a:endParaRPr lang="en-US" sz="1600" b="1" dirty="0"/>
                    </a:p>
                  </a:txBody>
                  <a:tcPr/>
                </a:tc>
                <a:tc>
                  <a:txBody>
                    <a:bodyPr/>
                    <a:lstStyle/>
                    <a:p>
                      <a:pPr algn="ctr"/>
                      <a:r>
                        <a:rPr lang="en-US" sz="1600" b="1" dirty="0" smtClean="0"/>
                        <a:t>$32,510</a:t>
                      </a:r>
                      <a:endParaRPr lang="en-US" sz="1600" b="1" dirty="0"/>
                    </a:p>
                  </a:txBody>
                  <a:tcPr/>
                </a:tc>
                <a:tc>
                  <a:txBody>
                    <a:bodyPr/>
                    <a:lstStyle/>
                    <a:p>
                      <a:pPr algn="ctr"/>
                      <a:r>
                        <a:rPr lang="en-US" sz="1600" b="1" dirty="0" smtClean="0"/>
                        <a:t>$21,550</a:t>
                      </a:r>
                      <a:endParaRPr lang="en-US" sz="1600" b="1" dirty="0"/>
                    </a:p>
                  </a:txBody>
                  <a:tcPr/>
                </a:tc>
              </a:tr>
            </a:tbl>
          </a:graphicData>
        </a:graphic>
      </p:graphicFrame>
      <p:sp>
        <p:nvSpPr>
          <p:cNvPr id="5" name="TextBox 4"/>
          <p:cNvSpPr txBox="1"/>
          <p:nvPr/>
        </p:nvSpPr>
        <p:spPr>
          <a:xfrm>
            <a:off x="1066800" y="2971800"/>
            <a:ext cx="8077200" cy="3505200"/>
          </a:xfrm>
          <a:prstGeom prst="rect">
            <a:avLst/>
          </a:prstGeom>
          <a:solidFill>
            <a:schemeClr val="accent5">
              <a:lumMod val="20000"/>
              <a:lumOff val="80000"/>
            </a:schemeClr>
          </a:solidFill>
        </p:spPr>
        <p:txBody>
          <a:bodyPr wrap="square" rtlCol="0">
            <a:normAutofit lnSpcReduction="10000"/>
          </a:bodyPr>
          <a:lstStyle/>
          <a:p>
            <a:pPr>
              <a:spcAft>
                <a:spcPts val="300"/>
              </a:spcAft>
            </a:pPr>
            <a:r>
              <a:rPr lang="en-US" b="1" dirty="0" smtClean="0"/>
              <a:t>Registered nurses: average salary increase</a:t>
            </a:r>
          </a:p>
          <a:p>
            <a:pPr marL="285750" indent="-285750">
              <a:spcAft>
                <a:spcPts val="300"/>
              </a:spcAft>
              <a:buFont typeface="Arial" pitchFamily="34" charset="0"/>
              <a:buChar char="•"/>
            </a:pPr>
            <a:r>
              <a:rPr lang="en-US" b="1" dirty="0" smtClean="0"/>
              <a:t>From 2001 to 2005,  increase of 16%</a:t>
            </a:r>
          </a:p>
          <a:p>
            <a:pPr marL="285750" indent="-285750">
              <a:spcAft>
                <a:spcPts val="300"/>
              </a:spcAft>
              <a:buFont typeface="Arial" pitchFamily="34" charset="0"/>
              <a:buChar char="•"/>
            </a:pPr>
            <a:r>
              <a:rPr lang="en-US" b="1" dirty="0" smtClean="0"/>
              <a:t>From 2005 to 2011,  34%</a:t>
            </a:r>
          </a:p>
          <a:p>
            <a:pPr marL="285750" indent="-285750">
              <a:spcAft>
                <a:spcPts val="300"/>
              </a:spcAft>
              <a:buFont typeface="Arial" pitchFamily="34" charset="0"/>
              <a:buChar char="•"/>
            </a:pPr>
            <a:r>
              <a:rPr lang="en-US" b="1" dirty="0" smtClean="0"/>
              <a:t>From 2001 to 2011,  56%</a:t>
            </a:r>
          </a:p>
          <a:p>
            <a:pPr>
              <a:spcAft>
                <a:spcPts val="300"/>
              </a:spcAft>
            </a:pPr>
            <a:endParaRPr lang="en-US" b="1" dirty="0" smtClean="0"/>
          </a:p>
          <a:p>
            <a:pPr>
              <a:spcAft>
                <a:spcPts val="300"/>
              </a:spcAft>
            </a:pPr>
            <a:r>
              <a:rPr lang="en-US" b="1" dirty="0" smtClean="0"/>
              <a:t>Practical Nurses: average salary increase</a:t>
            </a:r>
          </a:p>
          <a:p>
            <a:pPr marL="285750" indent="-285750">
              <a:spcAft>
                <a:spcPts val="300"/>
              </a:spcAft>
              <a:buFont typeface="Arial" pitchFamily="34" charset="0"/>
              <a:buChar char="•"/>
            </a:pPr>
            <a:r>
              <a:rPr lang="en-US" b="1" dirty="0" smtClean="0"/>
              <a:t>From 2001 to 2005, increase of 14%</a:t>
            </a:r>
          </a:p>
          <a:p>
            <a:pPr marL="285750" indent="-285750">
              <a:spcAft>
                <a:spcPts val="300"/>
              </a:spcAft>
              <a:buFont typeface="Arial" pitchFamily="34" charset="0"/>
              <a:buChar char="•"/>
            </a:pPr>
            <a:r>
              <a:rPr lang="en-US" b="1" dirty="0" smtClean="0"/>
              <a:t>From 2005 to 2011, 31%</a:t>
            </a:r>
          </a:p>
          <a:p>
            <a:pPr marL="285750" indent="-285750">
              <a:spcAft>
                <a:spcPts val="300"/>
              </a:spcAft>
              <a:buFont typeface="Arial" pitchFamily="34" charset="0"/>
              <a:buChar char="•"/>
            </a:pPr>
            <a:r>
              <a:rPr lang="en-US" b="1" dirty="0" smtClean="0"/>
              <a:t>From 2001 to 2011,  49%</a:t>
            </a:r>
            <a:endParaRPr lang="en-US" b="1" dirty="0"/>
          </a:p>
          <a:p>
            <a:pPr>
              <a:spcAft>
                <a:spcPts val="300"/>
              </a:spcAft>
            </a:pPr>
            <a:endParaRPr lang="en-US" b="1" dirty="0" smtClean="0"/>
          </a:p>
          <a:p>
            <a:pPr>
              <a:spcAft>
                <a:spcPts val="300"/>
              </a:spcAft>
            </a:pPr>
            <a:r>
              <a:rPr lang="en-US" b="1" dirty="0" smtClean="0"/>
              <a:t>To sum up, the increase in nurse’s salaries in the past decade was about 50%</a:t>
            </a:r>
          </a:p>
          <a:p>
            <a:pPr marL="285750" indent="-285750">
              <a:spcAft>
                <a:spcPts val="300"/>
              </a:spcAft>
              <a:buFont typeface="Arial" pitchFamily="34" charset="0"/>
              <a:buChar char="•"/>
            </a:pPr>
            <a:endParaRPr lang="en-US" b="1" dirty="0"/>
          </a:p>
          <a:p>
            <a:pPr marL="285750" indent="-285750">
              <a:spcAft>
                <a:spcPts val="300"/>
              </a:spcAft>
              <a:buFont typeface="Arial" pitchFamily="34" charset="0"/>
              <a:buChar char="•"/>
            </a:pPr>
            <a:endParaRPr lang="en-US" b="1" dirty="0" smtClean="0"/>
          </a:p>
          <a:p>
            <a:pPr marL="285750" indent="-285750">
              <a:spcAft>
                <a:spcPts val="300"/>
              </a:spcAft>
              <a:buFont typeface="Arial" pitchFamily="34" charset="0"/>
              <a:buChar char="•"/>
            </a:pPr>
            <a:endParaRPr lang="en-US" b="1" dirty="0"/>
          </a:p>
        </p:txBody>
      </p:sp>
      <p:sp>
        <p:nvSpPr>
          <p:cNvPr id="6" name="Slide Number Placeholder 5"/>
          <p:cNvSpPr>
            <a:spLocks noGrp="1"/>
          </p:cNvSpPr>
          <p:nvPr>
            <p:ph type="sldNum" sz="quarter" idx="12"/>
          </p:nvPr>
        </p:nvSpPr>
        <p:spPr/>
        <p:txBody>
          <a:bodyPr/>
          <a:lstStyle/>
          <a:p>
            <a:fld id="{EE8461CB-F664-4C6D-9D76-6C1228376BE3}" type="slidenum">
              <a:rPr lang="en-US" sz="1000" smtClean="0"/>
              <a:pPr/>
              <a:t>26</a:t>
            </a:fld>
            <a:endParaRPr lang="en-US" sz="1000" dirty="0"/>
          </a:p>
        </p:txBody>
      </p:sp>
    </p:spTree>
    <p:extLst>
      <p:ext uri="{BB962C8B-B14F-4D97-AF65-F5344CB8AC3E}">
        <p14:creationId xmlns:p14="http://schemas.microsoft.com/office/powerpoint/2010/main" xmlns="" val="11923641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120" y="0"/>
            <a:ext cx="7498080" cy="1143000"/>
          </a:xfrm>
        </p:spPr>
        <p:txBody>
          <a:bodyPr>
            <a:noAutofit/>
          </a:bodyPr>
          <a:lstStyle/>
          <a:p>
            <a:r>
              <a:rPr lang="en-US" sz="3200" b="1" u="sng" dirty="0" smtClean="0">
                <a:ln>
                  <a:solidFill>
                    <a:schemeClr val="accent1"/>
                  </a:solidFill>
                </a:ln>
                <a:solidFill>
                  <a:schemeClr val="tx2"/>
                </a:solidFill>
              </a:rPr>
              <a:t>Costs for Contracted Services other than Insurance</a:t>
            </a:r>
            <a:endParaRPr lang="en-US" sz="3200" u="sng" dirty="0"/>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xmlns="" val="2462395042"/>
              </p:ext>
            </p:extLst>
          </p:nvPr>
        </p:nvGraphicFramePr>
        <p:xfrm>
          <a:off x="1066800" y="1676400"/>
          <a:ext cx="3949700" cy="4190998"/>
        </p:xfrm>
        <a:graphic>
          <a:graphicData uri="http://schemas.openxmlformats.org/drawingml/2006/table">
            <a:tbl>
              <a:tblPr firstRow="1" bandRow="1">
                <a:tableStyleId>{5C22544A-7EE6-4342-B048-85BDC9FD1C3A}</a:tableStyleId>
              </a:tblPr>
              <a:tblGrid>
                <a:gridCol w="2564562"/>
                <a:gridCol w="1385138"/>
              </a:tblGrid>
              <a:tr h="619681">
                <a:tc>
                  <a:txBody>
                    <a:bodyPr/>
                    <a:lstStyle/>
                    <a:p>
                      <a:r>
                        <a:rPr lang="en-US" sz="1600" b="1" dirty="0" smtClean="0"/>
                        <a:t>Type of Services contracted</a:t>
                      </a:r>
                      <a:endParaRPr lang="en-US" sz="1600" b="1" dirty="0"/>
                    </a:p>
                  </a:txBody>
                  <a:tcPr/>
                </a:tc>
                <a:tc>
                  <a:txBody>
                    <a:bodyPr/>
                    <a:lstStyle/>
                    <a:p>
                      <a:pPr algn="ctr"/>
                      <a:r>
                        <a:rPr lang="en-US" sz="1600" b="1" dirty="0" smtClean="0"/>
                        <a:t>% used service</a:t>
                      </a:r>
                      <a:endParaRPr lang="en-US" sz="1600" b="1" dirty="0"/>
                    </a:p>
                  </a:txBody>
                  <a:tcPr/>
                </a:tc>
              </a:tr>
              <a:tr h="396813">
                <a:tc>
                  <a:txBody>
                    <a:bodyPr/>
                    <a:lstStyle/>
                    <a:p>
                      <a:r>
                        <a:rPr lang="en-US" sz="1600" b="1" dirty="0" smtClean="0"/>
                        <a:t>Accounting</a:t>
                      </a:r>
                      <a:endParaRPr lang="en-US" sz="1600" b="1" dirty="0"/>
                    </a:p>
                  </a:txBody>
                  <a:tcPr/>
                </a:tc>
                <a:tc>
                  <a:txBody>
                    <a:bodyPr/>
                    <a:lstStyle/>
                    <a:p>
                      <a:pPr algn="ctr"/>
                      <a:r>
                        <a:rPr lang="en-US" sz="1600" b="1" dirty="0" smtClean="0"/>
                        <a:t>92%</a:t>
                      </a:r>
                      <a:endParaRPr lang="en-US" sz="1600" b="1" dirty="0"/>
                    </a:p>
                  </a:txBody>
                  <a:tcPr/>
                </a:tc>
              </a:tr>
              <a:tr h="396813">
                <a:tc>
                  <a:txBody>
                    <a:bodyPr/>
                    <a:lstStyle/>
                    <a:p>
                      <a:r>
                        <a:rPr lang="en-US" sz="1600" b="1" dirty="0" smtClean="0"/>
                        <a:t>Air-conditioning</a:t>
                      </a:r>
                      <a:endParaRPr lang="en-US" sz="1600" b="1" dirty="0"/>
                    </a:p>
                  </a:txBody>
                  <a:tcPr/>
                </a:tc>
                <a:tc>
                  <a:txBody>
                    <a:bodyPr/>
                    <a:lstStyle/>
                    <a:p>
                      <a:pPr algn="ctr"/>
                      <a:r>
                        <a:rPr lang="en-US" sz="1600" b="1" dirty="0" smtClean="0"/>
                        <a:t>86%</a:t>
                      </a:r>
                      <a:endParaRPr lang="en-US" sz="1600" b="1" dirty="0"/>
                    </a:p>
                  </a:txBody>
                  <a:tcPr/>
                </a:tc>
              </a:tr>
              <a:tr h="396813">
                <a:tc>
                  <a:txBody>
                    <a:bodyPr/>
                    <a:lstStyle/>
                    <a:p>
                      <a:r>
                        <a:rPr lang="en-US" sz="1600" b="1" dirty="0" smtClean="0"/>
                        <a:t>Maintenance/cleaning</a:t>
                      </a:r>
                      <a:endParaRPr lang="en-US" sz="1600" b="1" dirty="0"/>
                    </a:p>
                  </a:txBody>
                  <a:tcPr/>
                </a:tc>
                <a:tc>
                  <a:txBody>
                    <a:bodyPr/>
                    <a:lstStyle/>
                    <a:p>
                      <a:pPr algn="ctr"/>
                      <a:r>
                        <a:rPr lang="en-US" sz="1600" b="1" dirty="0" smtClean="0"/>
                        <a:t>81%</a:t>
                      </a:r>
                      <a:endParaRPr lang="en-US" sz="1600" b="1" dirty="0"/>
                    </a:p>
                  </a:txBody>
                  <a:tcPr/>
                </a:tc>
              </a:tr>
              <a:tr h="396813">
                <a:tc>
                  <a:txBody>
                    <a:bodyPr/>
                    <a:lstStyle/>
                    <a:p>
                      <a:r>
                        <a:rPr lang="en-US" sz="1600" b="1" dirty="0" smtClean="0"/>
                        <a:t>Info systems,/data</a:t>
                      </a:r>
                      <a:r>
                        <a:rPr lang="en-US" sz="1600" b="1" baseline="0" dirty="0" smtClean="0"/>
                        <a:t>/server</a:t>
                      </a:r>
                      <a:endParaRPr lang="en-US" sz="1600" b="1" dirty="0"/>
                    </a:p>
                  </a:txBody>
                  <a:tcPr/>
                </a:tc>
                <a:tc>
                  <a:txBody>
                    <a:bodyPr/>
                    <a:lstStyle/>
                    <a:p>
                      <a:pPr algn="ctr"/>
                      <a:r>
                        <a:rPr lang="en-US" sz="1600" b="1" dirty="0" smtClean="0"/>
                        <a:t>80%</a:t>
                      </a:r>
                      <a:endParaRPr lang="en-US" sz="1600" b="1" dirty="0"/>
                    </a:p>
                  </a:txBody>
                  <a:tcPr/>
                </a:tc>
              </a:tr>
              <a:tr h="396813">
                <a:tc>
                  <a:txBody>
                    <a:bodyPr/>
                    <a:lstStyle/>
                    <a:p>
                      <a:r>
                        <a:rPr lang="en-US" sz="1600" b="1" dirty="0" smtClean="0"/>
                        <a:t>Fumigation</a:t>
                      </a:r>
                      <a:endParaRPr lang="en-US" sz="1600" b="1" dirty="0"/>
                    </a:p>
                  </a:txBody>
                  <a:tcPr/>
                </a:tc>
                <a:tc>
                  <a:txBody>
                    <a:bodyPr/>
                    <a:lstStyle/>
                    <a:p>
                      <a:pPr algn="ctr"/>
                      <a:r>
                        <a:rPr lang="en-US" sz="1600" b="1" dirty="0" smtClean="0"/>
                        <a:t>71%</a:t>
                      </a:r>
                      <a:endParaRPr lang="en-US" sz="1600" b="1" dirty="0"/>
                    </a:p>
                  </a:txBody>
                  <a:tcPr/>
                </a:tc>
              </a:tr>
              <a:tr h="396813">
                <a:tc>
                  <a:txBody>
                    <a:bodyPr/>
                    <a:lstStyle/>
                    <a:p>
                      <a:r>
                        <a:rPr lang="en-US" sz="1600" b="1" dirty="0" smtClean="0"/>
                        <a:t>Med equip</a:t>
                      </a:r>
                      <a:r>
                        <a:rPr lang="en-US" sz="1600" b="1" baseline="0" dirty="0" smtClean="0"/>
                        <a:t> maintenance</a:t>
                      </a:r>
                      <a:endParaRPr lang="en-US" sz="1600" b="1" dirty="0"/>
                    </a:p>
                  </a:txBody>
                  <a:tcPr/>
                </a:tc>
                <a:tc>
                  <a:txBody>
                    <a:bodyPr/>
                    <a:lstStyle/>
                    <a:p>
                      <a:pPr algn="ctr"/>
                      <a:r>
                        <a:rPr lang="en-US" sz="1600" b="1" dirty="0" smtClean="0"/>
                        <a:t>67%</a:t>
                      </a:r>
                      <a:endParaRPr lang="en-US" sz="1600" b="1" dirty="0"/>
                    </a:p>
                  </a:txBody>
                  <a:tcPr/>
                </a:tc>
              </a:tr>
              <a:tr h="396813">
                <a:tc>
                  <a:txBody>
                    <a:bodyPr/>
                    <a:lstStyle/>
                    <a:p>
                      <a:r>
                        <a:rPr lang="en-US" sz="1600" b="1" dirty="0" smtClean="0"/>
                        <a:t>Legal services</a:t>
                      </a:r>
                      <a:endParaRPr lang="en-US" sz="1600" b="1" dirty="0"/>
                    </a:p>
                  </a:txBody>
                  <a:tcPr/>
                </a:tc>
                <a:tc>
                  <a:txBody>
                    <a:bodyPr/>
                    <a:lstStyle/>
                    <a:p>
                      <a:pPr algn="ctr"/>
                      <a:r>
                        <a:rPr lang="en-US" sz="1600" b="1" dirty="0" smtClean="0"/>
                        <a:t>58%</a:t>
                      </a:r>
                      <a:endParaRPr lang="en-US" sz="1600" b="1" dirty="0"/>
                    </a:p>
                  </a:txBody>
                  <a:tcPr/>
                </a:tc>
              </a:tr>
              <a:tr h="396813">
                <a:tc>
                  <a:txBody>
                    <a:bodyPr/>
                    <a:lstStyle/>
                    <a:p>
                      <a:r>
                        <a:rPr lang="en-US" sz="1600" b="1" dirty="0" smtClean="0"/>
                        <a:t>Security,</a:t>
                      </a:r>
                      <a:r>
                        <a:rPr lang="en-US" sz="1600" b="1" baseline="0" dirty="0" smtClean="0"/>
                        <a:t> surveillance</a:t>
                      </a:r>
                      <a:endParaRPr lang="en-US" sz="1600" b="1" dirty="0"/>
                    </a:p>
                  </a:txBody>
                  <a:tcPr/>
                </a:tc>
                <a:tc>
                  <a:txBody>
                    <a:bodyPr/>
                    <a:lstStyle/>
                    <a:p>
                      <a:pPr algn="ctr"/>
                      <a:r>
                        <a:rPr lang="en-US" sz="1600" b="1" dirty="0" smtClean="0"/>
                        <a:t>34%</a:t>
                      </a:r>
                      <a:endParaRPr lang="en-US" sz="1600" b="1" dirty="0"/>
                    </a:p>
                  </a:txBody>
                  <a:tcPr/>
                </a:tc>
              </a:tr>
              <a:tr h="396813">
                <a:tc>
                  <a:txBody>
                    <a:bodyPr/>
                    <a:lstStyle/>
                    <a:p>
                      <a:r>
                        <a:rPr lang="en-US" sz="1600" b="1" dirty="0" smtClean="0"/>
                        <a:t>Invoicing</a:t>
                      </a:r>
                      <a:endParaRPr lang="en-US" sz="1600" b="1" dirty="0"/>
                    </a:p>
                  </a:txBody>
                  <a:tcPr/>
                </a:tc>
                <a:tc>
                  <a:txBody>
                    <a:bodyPr/>
                    <a:lstStyle/>
                    <a:p>
                      <a:pPr algn="ctr"/>
                      <a:r>
                        <a:rPr lang="en-US" sz="1600" b="1" dirty="0" smtClean="0"/>
                        <a:t>10%</a:t>
                      </a:r>
                      <a:endParaRPr lang="en-US" sz="1600" b="1" dirty="0"/>
                    </a:p>
                  </a:txBody>
                  <a:tcPr/>
                </a:tc>
              </a:tr>
            </a:tbl>
          </a:graphicData>
        </a:graphic>
      </p:graphicFrame>
      <p:graphicFrame>
        <p:nvGraphicFramePr>
          <p:cNvPr id="7" name="Content Placeholder 6"/>
          <p:cNvGraphicFramePr>
            <a:graphicFrameLocks noGrp="1"/>
          </p:cNvGraphicFramePr>
          <p:nvPr>
            <p:ph sz="half" idx="2"/>
            <p:extLst>
              <p:ext uri="{D42A27DB-BD31-4B8C-83A1-F6EECF244321}">
                <p14:modId xmlns:p14="http://schemas.microsoft.com/office/powerpoint/2010/main" xmlns="" val="748502152"/>
              </p:ext>
            </p:extLst>
          </p:nvPr>
        </p:nvGraphicFramePr>
        <p:xfrm>
          <a:off x="5105400" y="1752600"/>
          <a:ext cx="3962400" cy="2585720"/>
        </p:xfrm>
        <a:graphic>
          <a:graphicData uri="http://schemas.openxmlformats.org/drawingml/2006/table">
            <a:tbl>
              <a:tblPr firstRow="1" bandRow="1">
                <a:tableStyleId>{F5AB1C69-6EDB-4FF4-983F-18BD219EF322}</a:tableStyleId>
              </a:tblPr>
              <a:tblGrid>
                <a:gridCol w="1742723"/>
                <a:gridCol w="651227"/>
                <a:gridCol w="742950"/>
                <a:gridCol w="825500"/>
              </a:tblGrid>
              <a:tr h="370840">
                <a:tc>
                  <a:txBody>
                    <a:bodyPr/>
                    <a:lstStyle/>
                    <a:p>
                      <a:r>
                        <a:rPr lang="en-US" sz="1400" b="1" dirty="0" smtClean="0"/>
                        <a:t>Level of costs for contracted Services</a:t>
                      </a:r>
                      <a:endParaRPr lang="en-US" sz="1400" b="1" dirty="0"/>
                    </a:p>
                  </a:txBody>
                  <a:tcPr/>
                </a:tc>
                <a:tc>
                  <a:txBody>
                    <a:bodyPr/>
                    <a:lstStyle/>
                    <a:p>
                      <a:r>
                        <a:rPr lang="en-US" sz="1400" b="1" dirty="0" smtClean="0"/>
                        <a:t>All</a:t>
                      </a:r>
                      <a:endParaRPr lang="en-US" sz="1400" b="1" dirty="0"/>
                    </a:p>
                  </a:txBody>
                  <a:tcPr/>
                </a:tc>
                <a:tc>
                  <a:txBody>
                    <a:bodyPr/>
                    <a:lstStyle/>
                    <a:p>
                      <a:r>
                        <a:rPr lang="en-US" sz="1400" b="1" dirty="0" smtClean="0"/>
                        <a:t>PCP</a:t>
                      </a:r>
                      <a:endParaRPr lang="en-US" sz="1400" b="1" dirty="0"/>
                    </a:p>
                  </a:txBody>
                  <a:tcPr/>
                </a:tc>
                <a:tc>
                  <a:txBody>
                    <a:bodyPr/>
                    <a:lstStyle/>
                    <a:p>
                      <a:r>
                        <a:rPr lang="en-US" sz="1400" b="1" dirty="0" smtClean="0"/>
                        <a:t>Specialist</a:t>
                      </a:r>
                      <a:endParaRPr lang="en-US" sz="1400" b="1" dirty="0"/>
                    </a:p>
                  </a:txBody>
                  <a:tcPr/>
                </a:tc>
              </a:tr>
              <a:tr h="370840">
                <a:tc>
                  <a:txBody>
                    <a:bodyPr/>
                    <a:lstStyle/>
                    <a:p>
                      <a:r>
                        <a:rPr lang="en-US" sz="1300" b="1" dirty="0" smtClean="0"/>
                        <a:t>Less than $50,000</a:t>
                      </a:r>
                      <a:endParaRPr lang="en-US" sz="1300" b="1" dirty="0"/>
                    </a:p>
                  </a:txBody>
                  <a:tcPr/>
                </a:tc>
                <a:tc>
                  <a:txBody>
                    <a:bodyPr/>
                    <a:lstStyle/>
                    <a:p>
                      <a:pPr algn="ctr"/>
                      <a:r>
                        <a:rPr lang="en-US" sz="1400" b="1" dirty="0" smtClean="0"/>
                        <a:t>64%</a:t>
                      </a:r>
                      <a:endParaRPr lang="en-US" sz="1400" b="1" dirty="0"/>
                    </a:p>
                  </a:txBody>
                  <a:tcPr/>
                </a:tc>
                <a:tc>
                  <a:txBody>
                    <a:bodyPr/>
                    <a:lstStyle/>
                    <a:p>
                      <a:pPr algn="ctr"/>
                      <a:r>
                        <a:rPr lang="en-US" sz="1400" b="1" dirty="0" smtClean="0"/>
                        <a:t>80%</a:t>
                      </a:r>
                      <a:endParaRPr lang="en-US" sz="1400" b="1" dirty="0"/>
                    </a:p>
                  </a:txBody>
                  <a:tcPr/>
                </a:tc>
                <a:tc>
                  <a:txBody>
                    <a:bodyPr/>
                    <a:lstStyle/>
                    <a:p>
                      <a:pPr algn="ctr"/>
                      <a:r>
                        <a:rPr lang="en-US" sz="1400" b="1" dirty="0" smtClean="0"/>
                        <a:t>47%</a:t>
                      </a:r>
                      <a:endParaRPr lang="en-US" sz="1400" b="1" dirty="0"/>
                    </a:p>
                  </a:txBody>
                  <a:tcPr/>
                </a:tc>
              </a:tr>
              <a:tr h="370840">
                <a:tc>
                  <a:txBody>
                    <a:bodyPr/>
                    <a:lstStyle/>
                    <a:p>
                      <a:r>
                        <a:rPr lang="en-US" sz="1300" b="1" dirty="0" smtClean="0"/>
                        <a:t>$50,000-$100,000</a:t>
                      </a:r>
                      <a:endParaRPr lang="en-US" sz="1300" b="1" dirty="0"/>
                    </a:p>
                  </a:txBody>
                  <a:tcPr/>
                </a:tc>
                <a:tc>
                  <a:txBody>
                    <a:bodyPr/>
                    <a:lstStyle/>
                    <a:p>
                      <a:pPr algn="ctr"/>
                      <a:r>
                        <a:rPr lang="en-US" sz="1400" b="1" dirty="0" smtClean="0"/>
                        <a:t>21%</a:t>
                      </a:r>
                      <a:endParaRPr lang="en-US" sz="1400" b="1" dirty="0"/>
                    </a:p>
                  </a:txBody>
                  <a:tcPr/>
                </a:tc>
                <a:tc>
                  <a:txBody>
                    <a:bodyPr/>
                    <a:lstStyle/>
                    <a:p>
                      <a:pPr algn="ctr"/>
                      <a:r>
                        <a:rPr lang="en-US" sz="1400" b="1" dirty="0" smtClean="0"/>
                        <a:t>16%</a:t>
                      </a:r>
                      <a:endParaRPr lang="en-US" sz="1400" b="1" dirty="0"/>
                    </a:p>
                  </a:txBody>
                  <a:tcPr/>
                </a:tc>
                <a:tc>
                  <a:txBody>
                    <a:bodyPr/>
                    <a:lstStyle/>
                    <a:p>
                      <a:pPr algn="ctr"/>
                      <a:r>
                        <a:rPr lang="en-US" sz="1400" b="1" dirty="0" smtClean="0"/>
                        <a:t>27%</a:t>
                      </a:r>
                      <a:endParaRPr lang="en-US" sz="1400" b="1" dirty="0"/>
                    </a:p>
                  </a:txBody>
                  <a:tcPr/>
                </a:tc>
              </a:tr>
              <a:tr h="370840">
                <a:tc>
                  <a:txBody>
                    <a:bodyPr/>
                    <a:lstStyle/>
                    <a:p>
                      <a:r>
                        <a:rPr lang="en-US" sz="1300" b="1" dirty="0" smtClean="0"/>
                        <a:t>$100,000-$300,000</a:t>
                      </a:r>
                      <a:endParaRPr lang="en-US" sz="1300" b="1" dirty="0"/>
                    </a:p>
                  </a:txBody>
                  <a:tcPr/>
                </a:tc>
                <a:tc>
                  <a:txBody>
                    <a:bodyPr/>
                    <a:lstStyle/>
                    <a:p>
                      <a:pPr algn="ctr"/>
                      <a:r>
                        <a:rPr lang="en-US" sz="1400" b="1" dirty="0" smtClean="0"/>
                        <a:t>7%</a:t>
                      </a:r>
                      <a:endParaRPr lang="en-US" sz="1400" b="1" dirty="0"/>
                    </a:p>
                  </a:txBody>
                  <a:tcPr/>
                </a:tc>
                <a:tc>
                  <a:txBody>
                    <a:bodyPr/>
                    <a:lstStyle/>
                    <a:p>
                      <a:pPr algn="ctr"/>
                      <a:r>
                        <a:rPr lang="en-US" sz="1400" b="1" dirty="0" smtClean="0"/>
                        <a:t>2%</a:t>
                      </a:r>
                      <a:endParaRPr lang="en-US" sz="1400" b="1" dirty="0"/>
                    </a:p>
                  </a:txBody>
                  <a:tcPr/>
                </a:tc>
                <a:tc>
                  <a:txBody>
                    <a:bodyPr/>
                    <a:lstStyle/>
                    <a:p>
                      <a:pPr algn="ctr"/>
                      <a:r>
                        <a:rPr lang="en-US" sz="1400" b="1" dirty="0" smtClean="0"/>
                        <a:t>13%</a:t>
                      </a:r>
                      <a:endParaRPr lang="en-US" sz="1400" b="1" dirty="0"/>
                    </a:p>
                  </a:txBody>
                  <a:tcPr/>
                </a:tc>
              </a:tr>
              <a:tr h="370840">
                <a:tc>
                  <a:txBody>
                    <a:bodyPr/>
                    <a:lstStyle/>
                    <a:p>
                      <a:r>
                        <a:rPr lang="en-US" sz="1300" b="1" dirty="0" smtClean="0"/>
                        <a:t>$300,000-$500,000</a:t>
                      </a:r>
                      <a:endParaRPr lang="en-US" sz="1300" b="1" dirty="0"/>
                    </a:p>
                  </a:txBody>
                  <a:tcPr/>
                </a:tc>
                <a:tc>
                  <a:txBody>
                    <a:bodyPr/>
                    <a:lstStyle/>
                    <a:p>
                      <a:pPr algn="ctr"/>
                      <a:r>
                        <a:rPr lang="en-US" sz="1400" b="1" dirty="0" smtClean="0"/>
                        <a:t>3%</a:t>
                      </a:r>
                      <a:endParaRPr lang="en-US" sz="1400" b="1" dirty="0"/>
                    </a:p>
                  </a:txBody>
                  <a:tcPr/>
                </a:tc>
                <a:tc>
                  <a:txBody>
                    <a:bodyPr/>
                    <a:lstStyle/>
                    <a:p>
                      <a:pPr algn="ctr"/>
                      <a:r>
                        <a:rPr lang="en-US" sz="1400" b="1" dirty="0" smtClean="0"/>
                        <a:t>0%</a:t>
                      </a:r>
                      <a:endParaRPr lang="en-US" sz="1400" b="1" dirty="0"/>
                    </a:p>
                  </a:txBody>
                  <a:tcPr/>
                </a:tc>
                <a:tc>
                  <a:txBody>
                    <a:bodyPr/>
                    <a:lstStyle/>
                    <a:p>
                      <a:pPr algn="ctr"/>
                      <a:r>
                        <a:rPr lang="en-US" sz="1400" b="1" dirty="0" smtClean="0"/>
                        <a:t>7%</a:t>
                      </a:r>
                      <a:endParaRPr lang="en-US" sz="1400" b="1" dirty="0"/>
                    </a:p>
                  </a:txBody>
                  <a:tcPr/>
                </a:tc>
              </a:tr>
              <a:tr h="370840">
                <a:tc>
                  <a:txBody>
                    <a:bodyPr/>
                    <a:lstStyle/>
                    <a:p>
                      <a:r>
                        <a:rPr lang="en-US" sz="1300" b="1" dirty="0" smtClean="0"/>
                        <a:t>$500,000+</a:t>
                      </a:r>
                      <a:endParaRPr lang="en-US" sz="1300" b="1" dirty="0"/>
                    </a:p>
                  </a:txBody>
                  <a:tcPr/>
                </a:tc>
                <a:tc>
                  <a:txBody>
                    <a:bodyPr/>
                    <a:lstStyle/>
                    <a:p>
                      <a:pPr algn="ctr"/>
                      <a:r>
                        <a:rPr lang="en-US" sz="1400" b="1" dirty="0" smtClean="0"/>
                        <a:t>3%</a:t>
                      </a:r>
                      <a:endParaRPr lang="en-US" sz="1400" b="1" dirty="0"/>
                    </a:p>
                  </a:txBody>
                  <a:tcPr/>
                </a:tc>
                <a:tc>
                  <a:txBody>
                    <a:bodyPr/>
                    <a:lstStyle/>
                    <a:p>
                      <a:pPr algn="ctr"/>
                      <a:r>
                        <a:rPr lang="en-US" sz="1400" b="1" dirty="0" smtClean="0"/>
                        <a:t>0%</a:t>
                      </a:r>
                      <a:endParaRPr lang="en-US" sz="1400" b="1" dirty="0"/>
                    </a:p>
                  </a:txBody>
                  <a:tcPr/>
                </a:tc>
                <a:tc>
                  <a:txBody>
                    <a:bodyPr/>
                    <a:lstStyle/>
                    <a:p>
                      <a:pPr algn="ctr"/>
                      <a:r>
                        <a:rPr lang="en-US" sz="1400" b="1" dirty="0" smtClean="0"/>
                        <a:t>6%</a:t>
                      </a:r>
                      <a:endParaRPr lang="en-US" sz="1400" b="1" dirty="0"/>
                    </a:p>
                  </a:txBody>
                  <a:tcPr/>
                </a:tc>
              </a:tr>
            </a:tbl>
          </a:graphicData>
        </a:graphic>
      </p:graphicFrame>
      <p:sp>
        <p:nvSpPr>
          <p:cNvPr id="5" name="TextBox 4"/>
          <p:cNvSpPr txBox="1"/>
          <p:nvPr/>
        </p:nvSpPr>
        <p:spPr>
          <a:xfrm>
            <a:off x="2286000" y="1230868"/>
            <a:ext cx="5147563" cy="369332"/>
          </a:xfrm>
          <a:prstGeom prst="rect">
            <a:avLst/>
          </a:prstGeom>
          <a:noFill/>
        </p:spPr>
        <p:txBody>
          <a:bodyPr wrap="none" rtlCol="0">
            <a:spAutoFit/>
          </a:bodyPr>
          <a:lstStyle/>
          <a:p>
            <a:r>
              <a:rPr lang="en-US" b="1" dirty="0" smtClean="0"/>
              <a:t>77% of doctors surveyed contracted services</a:t>
            </a:r>
            <a:endParaRPr lang="en-US" b="1" dirty="0"/>
          </a:p>
        </p:txBody>
      </p:sp>
      <p:sp>
        <p:nvSpPr>
          <p:cNvPr id="8" name="TextBox 7"/>
          <p:cNvSpPr txBox="1"/>
          <p:nvPr/>
        </p:nvSpPr>
        <p:spPr>
          <a:xfrm>
            <a:off x="5105400" y="4495800"/>
            <a:ext cx="3962400" cy="1524000"/>
          </a:xfrm>
          <a:prstGeom prst="rect">
            <a:avLst/>
          </a:prstGeom>
          <a:solidFill>
            <a:schemeClr val="tx2">
              <a:lumMod val="40000"/>
              <a:lumOff val="60000"/>
            </a:schemeClr>
          </a:solidFill>
        </p:spPr>
        <p:txBody>
          <a:bodyPr wrap="square" rtlCol="0">
            <a:normAutofit/>
          </a:bodyPr>
          <a:lstStyle/>
          <a:p>
            <a:pPr marL="285750" indent="-285750">
              <a:buFont typeface="Arial" pitchFamily="34" charset="0"/>
              <a:buChar char="•"/>
            </a:pPr>
            <a:r>
              <a:rPr lang="en-US" sz="1600" b="1" dirty="0" smtClean="0"/>
              <a:t>64% of all doctors spent less than $50,000 and 21% spent between $50,000 and $100,000</a:t>
            </a:r>
          </a:p>
          <a:p>
            <a:pPr marL="285750" indent="-285750">
              <a:buFont typeface="Arial" pitchFamily="34" charset="0"/>
              <a:buChar char="•"/>
            </a:pPr>
            <a:r>
              <a:rPr lang="en-US" sz="1600" b="1" dirty="0" smtClean="0"/>
              <a:t>53% of specialists spent more than $50,000</a:t>
            </a:r>
            <a:endParaRPr lang="en-US" sz="1600" b="1" dirty="0"/>
          </a:p>
        </p:txBody>
      </p:sp>
      <p:sp>
        <p:nvSpPr>
          <p:cNvPr id="9" name="Slide Number Placeholder 8"/>
          <p:cNvSpPr>
            <a:spLocks noGrp="1"/>
          </p:cNvSpPr>
          <p:nvPr>
            <p:ph type="sldNum" sz="quarter" idx="12"/>
          </p:nvPr>
        </p:nvSpPr>
        <p:spPr/>
        <p:txBody>
          <a:bodyPr/>
          <a:lstStyle/>
          <a:p>
            <a:fld id="{EE8461CB-F664-4C6D-9D76-6C1228376BE3}" type="slidenum">
              <a:rPr lang="en-US" sz="1000" smtClean="0"/>
              <a:pPr/>
              <a:t>27</a:t>
            </a:fld>
            <a:endParaRPr lang="en-US" sz="1000" dirty="0"/>
          </a:p>
        </p:txBody>
      </p:sp>
    </p:spTree>
    <p:extLst>
      <p:ext uri="{BB962C8B-B14F-4D97-AF65-F5344CB8AC3E}">
        <p14:creationId xmlns:p14="http://schemas.microsoft.com/office/powerpoint/2010/main" xmlns="" val="38825924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3920" y="-228600"/>
            <a:ext cx="7498080" cy="990600"/>
          </a:xfrm>
        </p:spPr>
        <p:txBody>
          <a:bodyPr>
            <a:normAutofit/>
          </a:bodyPr>
          <a:lstStyle/>
          <a:p>
            <a:r>
              <a:rPr lang="en-US" sz="3200" b="1" u="sng" dirty="0" smtClean="0">
                <a:ln>
                  <a:solidFill>
                    <a:schemeClr val="accent1"/>
                  </a:solidFill>
                </a:ln>
                <a:solidFill>
                  <a:schemeClr val="tx2"/>
                </a:solidFill>
              </a:rPr>
              <a:t>Doctor’s offices</a:t>
            </a:r>
            <a:endParaRPr lang="en-US" sz="3200" u="sng"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xmlns="" val="3143748817"/>
              </p:ext>
            </p:extLst>
          </p:nvPr>
        </p:nvGraphicFramePr>
        <p:xfrm>
          <a:off x="1295400" y="914401"/>
          <a:ext cx="3962400" cy="3276599"/>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1676399" y="5638800"/>
            <a:ext cx="6663747" cy="914400"/>
          </a:xfrm>
          <a:prstGeom prst="rect">
            <a:avLst/>
          </a:prstGeom>
          <a:noFill/>
        </p:spPr>
        <p:txBody>
          <a:bodyPr wrap="square" rtlCol="0">
            <a:normAutofit/>
          </a:bodyPr>
          <a:lstStyle/>
          <a:p>
            <a:endParaRPr lang="en-US" dirty="0" smtClean="0"/>
          </a:p>
        </p:txBody>
      </p:sp>
      <p:graphicFrame>
        <p:nvGraphicFramePr>
          <p:cNvPr id="7" name="Table 6"/>
          <p:cNvGraphicFramePr>
            <a:graphicFrameLocks noGrp="1"/>
          </p:cNvGraphicFramePr>
          <p:nvPr>
            <p:extLst>
              <p:ext uri="{D42A27DB-BD31-4B8C-83A1-F6EECF244321}">
                <p14:modId xmlns:p14="http://schemas.microsoft.com/office/powerpoint/2010/main" xmlns="" val="3572528352"/>
              </p:ext>
            </p:extLst>
          </p:nvPr>
        </p:nvGraphicFramePr>
        <p:xfrm>
          <a:off x="1143000" y="4354683"/>
          <a:ext cx="7696200" cy="1969917"/>
        </p:xfrm>
        <a:graphic>
          <a:graphicData uri="http://schemas.openxmlformats.org/drawingml/2006/table">
            <a:tbl>
              <a:tblPr firstRow="1" bandRow="1">
                <a:tableStyleId>{F5AB1C69-6EDB-4FF4-983F-18BD219EF322}</a:tableStyleId>
              </a:tblPr>
              <a:tblGrid>
                <a:gridCol w="3029355"/>
                <a:gridCol w="1883113"/>
                <a:gridCol w="1146243"/>
                <a:gridCol w="1637489"/>
              </a:tblGrid>
              <a:tr h="323960">
                <a:tc>
                  <a:txBody>
                    <a:bodyPr/>
                    <a:lstStyle/>
                    <a:p>
                      <a:endParaRPr lang="en-US" sz="1600" dirty="0"/>
                    </a:p>
                  </a:txBody>
                  <a:tcPr/>
                </a:tc>
                <a:tc>
                  <a:txBody>
                    <a:bodyPr/>
                    <a:lstStyle/>
                    <a:p>
                      <a:pPr algn="ctr"/>
                      <a:r>
                        <a:rPr lang="en-US" sz="1600" dirty="0" smtClean="0"/>
                        <a:t>All doctors</a:t>
                      </a:r>
                      <a:endParaRPr lang="en-US" sz="1600" dirty="0"/>
                    </a:p>
                  </a:txBody>
                  <a:tcPr/>
                </a:tc>
                <a:tc>
                  <a:txBody>
                    <a:bodyPr/>
                    <a:lstStyle/>
                    <a:p>
                      <a:pPr algn="ctr"/>
                      <a:r>
                        <a:rPr lang="en-US" sz="1600" dirty="0" smtClean="0"/>
                        <a:t>PCPs</a:t>
                      </a:r>
                      <a:endParaRPr lang="en-US" sz="1600" dirty="0"/>
                    </a:p>
                  </a:txBody>
                  <a:tcPr/>
                </a:tc>
                <a:tc>
                  <a:txBody>
                    <a:bodyPr/>
                    <a:lstStyle/>
                    <a:p>
                      <a:pPr algn="ctr"/>
                      <a:r>
                        <a:rPr lang="en-US" sz="1600" dirty="0" smtClean="0"/>
                        <a:t>Specialists</a:t>
                      </a:r>
                      <a:endParaRPr lang="en-US" sz="1600" dirty="0"/>
                    </a:p>
                  </a:txBody>
                  <a:tcPr/>
                </a:tc>
              </a:tr>
              <a:tr h="407907">
                <a:tc>
                  <a:txBody>
                    <a:bodyPr/>
                    <a:lstStyle/>
                    <a:p>
                      <a:r>
                        <a:rPr lang="en-US" sz="1400" b="1" dirty="0" smtClean="0"/>
                        <a:t>Mean square</a:t>
                      </a:r>
                      <a:r>
                        <a:rPr lang="en-US" sz="1400" b="1" baseline="0" dirty="0" smtClean="0"/>
                        <a:t> footage</a:t>
                      </a:r>
                      <a:endParaRPr lang="en-US" sz="1400" b="1" dirty="0"/>
                    </a:p>
                  </a:txBody>
                  <a:tcPr/>
                </a:tc>
                <a:tc>
                  <a:txBody>
                    <a:bodyPr/>
                    <a:lstStyle/>
                    <a:p>
                      <a:pPr algn="ctr"/>
                      <a:r>
                        <a:rPr lang="en-US" sz="1400" b="1" dirty="0" smtClean="0"/>
                        <a:t>3,419</a:t>
                      </a:r>
                      <a:endParaRPr lang="en-US" sz="1400" b="1" dirty="0"/>
                    </a:p>
                  </a:txBody>
                  <a:tcPr/>
                </a:tc>
                <a:tc>
                  <a:txBody>
                    <a:bodyPr/>
                    <a:lstStyle/>
                    <a:p>
                      <a:pPr algn="ctr"/>
                      <a:r>
                        <a:rPr lang="en-US" sz="1400" b="1" dirty="0" smtClean="0"/>
                        <a:t>1,255</a:t>
                      </a:r>
                      <a:endParaRPr lang="en-US" sz="1400" b="1" dirty="0"/>
                    </a:p>
                  </a:txBody>
                  <a:tcPr/>
                </a:tc>
                <a:tc>
                  <a:txBody>
                    <a:bodyPr/>
                    <a:lstStyle/>
                    <a:p>
                      <a:pPr algn="ctr"/>
                      <a:r>
                        <a:rPr lang="en-US" sz="1400" b="1" dirty="0" smtClean="0"/>
                        <a:t>5,753</a:t>
                      </a:r>
                      <a:endParaRPr lang="en-US" sz="1400" b="1" dirty="0"/>
                    </a:p>
                  </a:txBody>
                  <a:tcPr/>
                </a:tc>
              </a:tr>
              <a:tr h="304800">
                <a:tc>
                  <a:txBody>
                    <a:bodyPr/>
                    <a:lstStyle/>
                    <a:p>
                      <a:r>
                        <a:rPr lang="en-US" sz="1400" b="1" dirty="0" smtClean="0"/>
                        <a:t>Mean monthly rental cost</a:t>
                      </a:r>
                      <a:endParaRPr lang="en-US" sz="1400" b="1" dirty="0"/>
                    </a:p>
                  </a:txBody>
                  <a:tcPr/>
                </a:tc>
                <a:tc>
                  <a:txBody>
                    <a:bodyPr/>
                    <a:lstStyle/>
                    <a:p>
                      <a:pPr algn="ctr"/>
                      <a:r>
                        <a:rPr lang="en-US" sz="1400" b="1" dirty="0" smtClean="0"/>
                        <a:t>$4,319</a:t>
                      </a:r>
                      <a:endParaRPr lang="en-US" sz="1400" b="1" dirty="0"/>
                    </a:p>
                  </a:txBody>
                  <a:tcPr/>
                </a:tc>
                <a:tc>
                  <a:txBody>
                    <a:bodyPr/>
                    <a:lstStyle/>
                    <a:p>
                      <a:pPr algn="ctr"/>
                      <a:r>
                        <a:rPr lang="en-US" sz="1400" b="1" dirty="0" smtClean="0"/>
                        <a:t>$1,818</a:t>
                      </a:r>
                      <a:endParaRPr lang="en-US" sz="1400" b="1" dirty="0"/>
                    </a:p>
                  </a:txBody>
                  <a:tcPr/>
                </a:tc>
                <a:tc>
                  <a:txBody>
                    <a:bodyPr/>
                    <a:lstStyle/>
                    <a:p>
                      <a:pPr algn="ctr"/>
                      <a:r>
                        <a:rPr lang="en-US" sz="1400" b="1" dirty="0" smtClean="0"/>
                        <a:t>$7,640</a:t>
                      </a:r>
                      <a:endParaRPr lang="en-US" sz="1400" b="1" dirty="0"/>
                    </a:p>
                  </a:txBody>
                  <a:tcPr/>
                </a:tc>
              </a:tr>
              <a:tr h="399813">
                <a:tc>
                  <a:txBody>
                    <a:bodyPr/>
                    <a:lstStyle/>
                    <a:p>
                      <a:r>
                        <a:rPr lang="en-US" sz="1400" b="1" dirty="0" smtClean="0"/>
                        <a:t>Mean</a:t>
                      </a:r>
                      <a:r>
                        <a:rPr lang="en-US" sz="1400" b="1" baseline="0" dirty="0" smtClean="0"/>
                        <a:t> monthly mortgage payment</a:t>
                      </a:r>
                      <a:endParaRPr lang="en-US" sz="1400" b="1" dirty="0"/>
                    </a:p>
                  </a:txBody>
                  <a:tcPr/>
                </a:tc>
                <a:tc>
                  <a:txBody>
                    <a:bodyPr/>
                    <a:lstStyle/>
                    <a:p>
                      <a:pPr algn="ctr"/>
                      <a:r>
                        <a:rPr lang="en-US" sz="1400" b="1" dirty="0" smtClean="0"/>
                        <a:t>$7,510</a:t>
                      </a:r>
                      <a:endParaRPr lang="en-US" sz="1400" b="1" dirty="0"/>
                    </a:p>
                  </a:txBody>
                  <a:tcPr/>
                </a:tc>
                <a:tc>
                  <a:txBody>
                    <a:bodyPr/>
                    <a:lstStyle/>
                    <a:p>
                      <a:pPr algn="ctr"/>
                      <a:r>
                        <a:rPr lang="en-US" sz="1400" b="1" dirty="0" smtClean="0"/>
                        <a:t>$4,729</a:t>
                      </a:r>
                      <a:endParaRPr lang="en-US" sz="1400" b="1" dirty="0"/>
                    </a:p>
                  </a:txBody>
                  <a:tcPr/>
                </a:tc>
                <a:tc>
                  <a:txBody>
                    <a:bodyPr/>
                    <a:lstStyle/>
                    <a:p>
                      <a:pPr algn="ctr"/>
                      <a:r>
                        <a:rPr lang="en-US" sz="1400" b="1" dirty="0" smtClean="0"/>
                        <a:t>$9,756</a:t>
                      </a:r>
                      <a:endParaRPr lang="en-US" sz="1400" b="1" dirty="0"/>
                    </a:p>
                  </a:txBody>
                  <a:tcPr/>
                </a:tc>
              </a:tr>
              <a:tr h="522117">
                <a:tc>
                  <a:txBody>
                    <a:bodyPr/>
                    <a:lstStyle/>
                    <a:p>
                      <a:r>
                        <a:rPr lang="en-US" sz="1400" b="1" dirty="0" smtClean="0"/>
                        <a:t>Estimated monthly</a:t>
                      </a:r>
                      <a:r>
                        <a:rPr lang="en-US" sz="1400" b="1" baseline="0" dirty="0" smtClean="0"/>
                        <a:t> rent for office property owned</a:t>
                      </a:r>
                      <a:endParaRPr lang="en-US" sz="1400" b="1" dirty="0"/>
                    </a:p>
                  </a:txBody>
                  <a:tcPr/>
                </a:tc>
                <a:tc>
                  <a:txBody>
                    <a:bodyPr/>
                    <a:lstStyle/>
                    <a:p>
                      <a:pPr algn="ctr"/>
                      <a:r>
                        <a:rPr lang="en-US" sz="1400" b="1" dirty="0" smtClean="0"/>
                        <a:t>$4,677</a:t>
                      </a:r>
                      <a:endParaRPr lang="en-US" sz="1400" b="1" dirty="0"/>
                    </a:p>
                  </a:txBody>
                  <a:tcPr/>
                </a:tc>
                <a:tc>
                  <a:txBody>
                    <a:bodyPr/>
                    <a:lstStyle/>
                    <a:p>
                      <a:pPr algn="ctr"/>
                      <a:r>
                        <a:rPr lang="en-US" sz="1400" b="1" dirty="0" smtClean="0"/>
                        <a:t>$2,710</a:t>
                      </a:r>
                      <a:endParaRPr lang="en-US" sz="1400" b="1" dirty="0"/>
                    </a:p>
                  </a:txBody>
                  <a:tcPr/>
                </a:tc>
                <a:tc>
                  <a:txBody>
                    <a:bodyPr/>
                    <a:lstStyle/>
                    <a:p>
                      <a:pPr algn="ctr"/>
                      <a:r>
                        <a:rPr lang="en-US" sz="1400" b="1" dirty="0" smtClean="0"/>
                        <a:t>$6,541</a:t>
                      </a:r>
                      <a:endParaRPr lang="en-US" sz="1400" b="1" dirty="0"/>
                    </a:p>
                  </a:txBody>
                  <a:tcPr/>
                </a:tc>
              </a:tr>
            </a:tbl>
          </a:graphicData>
        </a:graphic>
      </p:graphicFrame>
      <p:sp>
        <p:nvSpPr>
          <p:cNvPr id="8" name="TextBox 7"/>
          <p:cNvSpPr txBox="1"/>
          <p:nvPr/>
        </p:nvSpPr>
        <p:spPr>
          <a:xfrm>
            <a:off x="1234440" y="3974068"/>
            <a:ext cx="7376160" cy="369332"/>
          </a:xfrm>
          <a:prstGeom prst="rect">
            <a:avLst/>
          </a:prstGeom>
          <a:noFill/>
        </p:spPr>
        <p:txBody>
          <a:bodyPr wrap="square" rtlCol="0">
            <a:spAutoFit/>
          </a:bodyPr>
          <a:lstStyle/>
          <a:p>
            <a:pPr algn="ctr"/>
            <a:r>
              <a:rPr lang="en-US" b="1" u="sng" dirty="0"/>
              <a:t>M</a:t>
            </a:r>
            <a:r>
              <a:rPr lang="en-US" b="1" u="sng" dirty="0" smtClean="0"/>
              <a:t>ean square footage, monthly rental cost, and mortgage payment</a:t>
            </a:r>
            <a:endParaRPr lang="en-US" b="1" u="sng" dirty="0"/>
          </a:p>
        </p:txBody>
      </p:sp>
      <p:sp>
        <p:nvSpPr>
          <p:cNvPr id="3" name="Content Placeholder 2"/>
          <p:cNvSpPr>
            <a:spLocks noGrp="1"/>
          </p:cNvSpPr>
          <p:nvPr>
            <p:ph sz="half" idx="2"/>
          </p:nvPr>
        </p:nvSpPr>
        <p:spPr>
          <a:xfrm>
            <a:off x="5257800" y="457200"/>
            <a:ext cx="3657600" cy="3276600"/>
          </a:xfrm>
          <a:solidFill>
            <a:schemeClr val="accent1"/>
          </a:solidFill>
        </p:spPr>
        <p:style>
          <a:lnRef idx="2">
            <a:schemeClr val="accent6"/>
          </a:lnRef>
          <a:fillRef idx="1">
            <a:schemeClr val="lt1"/>
          </a:fillRef>
          <a:effectRef idx="0">
            <a:schemeClr val="accent6"/>
          </a:effectRef>
          <a:fontRef idx="minor">
            <a:schemeClr val="dk1"/>
          </a:fontRef>
        </p:style>
        <p:txBody>
          <a:bodyPr>
            <a:normAutofit/>
          </a:bodyPr>
          <a:lstStyle/>
          <a:p>
            <a:pPr>
              <a:buClr>
                <a:schemeClr val="bg1"/>
              </a:buClr>
              <a:buFont typeface="Arial" pitchFamily="34" charset="0"/>
              <a:buChar char="•"/>
            </a:pPr>
            <a:r>
              <a:rPr lang="en-US" sz="1600" b="1" dirty="0" smtClean="0">
                <a:solidFill>
                  <a:schemeClr val="bg1"/>
                </a:solidFill>
              </a:rPr>
              <a:t>Half of doctors surveyed rented their offices</a:t>
            </a:r>
          </a:p>
          <a:p>
            <a:pPr>
              <a:buClr>
                <a:schemeClr val="bg1"/>
              </a:buClr>
              <a:buFont typeface="Arial" pitchFamily="34" charset="0"/>
              <a:buChar char="•"/>
            </a:pPr>
            <a:r>
              <a:rPr lang="en-US" sz="1600" b="1" dirty="0" smtClean="0">
                <a:solidFill>
                  <a:schemeClr val="bg1"/>
                </a:solidFill>
              </a:rPr>
              <a:t>Specialists reported greater square footage than PCPs and higher monthly rental costs</a:t>
            </a:r>
          </a:p>
          <a:p>
            <a:pPr>
              <a:buClr>
                <a:schemeClr val="bg1"/>
              </a:buClr>
              <a:buFont typeface="Arial" pitchFamily="34" charset="0"/>
              <a:buChar char="•"/>
            </a:pPr>
            <a:r>
              <a:rPr lang="en-US" sz="1600" b="1" dirty="0" smtClean="0">
                <a:solidFill>
                  <a:schemeClr val="bg1"/>
                </a:solidFill>
              </a:rPr>
              <a:t>The mean monthly rental cost was $4,319, and mean mortgage payment was $7,510</a:t>
            </a:r>
          </a:p>
          <a:p>
            <a:pPr>
              <a:buClr>
                <a:schemeClr val="bg1"/>
              </a:buClr>
              <a:buFont typeface="Arial" pitchFamily="34" charset="0"/>
              <a:buChar char="•"/>
            </a:pPr>
            <a:r>
              <a:rPr lang="en-US" sz="1600" b="1" dirty="0" smtClean="0">
                <a:solidFill>
                  <a:schemeClr val="bg1"/>
                </a:solidFill>
              </a:rPr>
              <a:t>Doctors estimate lower rental value for office property than mortgage payment</a:t>
            </a:r>
          </a:p>
          <a:p>
            <a:pPr marL="82296" indent="0">
              <a:buClr>
                <a:schemeClr val="bg1"/>
              </a:buClr>
              <a:buFont typeface="Arial" pitchFamily="34" charset="0"/>
              <a:buChar char="•"/>
            </a:pPr>
            <a:endParaRPr lang="en-US" sz="1600" b="1" dirty="0">
              <a:solidFill>
                <a:schemeClr val="bg1"/>
              </a:solidFill>
            </a:endParaRPr>
          </a:p>
        </p:txBody>
      </p:sp>
      <p:sp>
        <p:nvSpPr>
          <p:cNvPr id="9" name="Slide Number Placeholder 8"/>
          <p:cNvSpPr>
            <a:spLocks noGrp="1"/>
          </p:cNvSpPr>
          <p:nvPr>
            <p:ph type="sldNum" sz="quarter" idx="12"/>
          </p:nvPr>
        </p:nvSpPr>
        <p:spPr/>
        <p:txBody>
          <a:bodyPr/>
          <a:lstStyle/>
          <a:p>
            <a:fld id="{EE8461CB-F664-4C6D-9D76-6C1228376BE3}" type="slidenum">
              <a:rPr lang="en-US" sz="1000" smtClean="0"/>
              <a:pPr/>
              <a:t>28</a:t>
            </a:fld>
            <a:endParaRPr lang="en-US" sz="1000" dirty="0"/>
          </a:p>
        </p:txBody>
      </p:sp>
    </p:spTree>
    <p:extLst>
      <p:ext uri="{BB962C8B-B14F-4D97-AF65-F5344CB8AC3E}">
        <p14:creationId xmlns:p14="http://schemas.microsoft.com/office/powerpoint/2010/main" xmlns="" val="3570778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21920"/>
            <a:ext cx="7498080" cy="883920"/>
          </a:xfrm>
        </p:spPr>
        <p:txBody>
          <a:bodyPr>
            <a:normAutofit/>
          </a:bodyPr>
          <a:lstStyle/>
          <a:p>
            <a:r>
              <a:rPr lang="en-US" sz="3200" b="1" u="sng" dirty="0" smtClean="0">
                <a:ln>
                  <a:solidFill>
                    <a:schemeClr val="accent1"/>
                  </a:solidFill>
                </a:ln>
                <a:solidFill>
                  <a:schemeClr val="tx2"/>
                </a:solidFill>
              </a:rPr>
              <a:t>Increases in Rental Costs</a:t>
            </a:r>
            <a:endParaRPr lang="en-US" sz="3200" u="sng" dirty="0"/>
          </a:p>
        </p:txBody>
      </p:sp>
      <p:graphicFrame>
        <p:nvGraphicFramePr>
          <p:cNvPr id="3" name="Chart 2"/>
          <p:cNvGraphicFramePr/>
          <p:nvPr>
            <p:extLst>
              <p:ext uri="{D42A27DB-BD31-4B8C-83A1-F6EECF244321}">
                <p14:modId xmlns:p14="http://schemas.microsoft.com/office/powerpoint/2010/main" xmlns="" val="3407672995"/>
              </p:ext>
            </p:extLst>
          </p:nvPr>
        </p:nvGraphicFramePr>
        <p:xfrm>
          <a:off x="1143000" y="914400"/>
          <a:ext cx="36576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p:nvPr>
            <p:extLst>
              <p:ext uri="{D42A27DB-BD31-4B8C-83A1-F6EECF244321}">
                <p14:modId xmlns:p14="http://schemas.microsoft.com/office/powerpoint/2010/main" xmlns="" val="2239551534"/>
              </p:ext>
            </p:extLst>
          </p:nvPr>
        </p:nvGraphicFramePr>
        <p:xfrm>
          <a:off x="5029200" y="838200"/>
          <a:ext cx="3962400" cy="3124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Table 4"/>
          <p:cNvGraphicFramePr>
            <a:graphicFrameLocks noGrp="1"/>
          </p:cNvGraphicFramePr>
          <p:nvPr>
            <p:extLst>
              <p:ext uri="{D42A27DB-BD31-4B8C-83A1-F6EECF244321}">
                <p14:modId xmlns:p14="http://schemas.microsoft.com/office/powerpoint/2010/main" xmlns="" val="1569901535"/>
              </p:ext>
            </p:extLst>
          </p:nvPr>
        </p:nvGraphicFramePr>
        <p:xfrm>
          <a:off x="4800600" y="4114800"/>
          <a:ext cx="4267200" cy="2346960"/>
        </p:xfrm>
        <a:graphic>
          <a:graphicData uri="http://schemas.openxmlformats.org/drawingml/2006/table">
            <a:tbl>
              <a:tblPr firstRow="1" bandRow="1">
                <a:tableStyleId>{5C22544A-7EE6-4342-B048-85BDC9FD1C3A}</a:tableStyleId>
              </a:tblPr>
              <a:tblGrid>
                <a:gridCol w="3575222"/>
                <a:gridCol w="691978"/>
              </a:tblGrid>
              <a:tr h="441960">
                <a:tc>
                  <a:txBody>
                    <a:bodyPr/>
                    <a:lstStyle/>
                    <a:p>
                      <a:r>
                        <a:rPr lang="en-US" sz="1600" b="1" dirty="0" smtClean="0"/>
                        <a:t>Reasons</a:t>
                      </a:r>
                      <a:r>
                        <a:rPr lang="en-US" sz="1600" b="1" baseline="0" dirty="0" smtClean="0"/>
                        <a:t> why rent increased</a:t>
                      </a:r>
                      <a:endParaRPr lang="en-US" sz="1600" b="1" dirty="0"/>
                    </a:p>
                  </a:txBody>
                  <a:tcPr/>
                </a:tc>
                <a:tc>
                  <a:txBody>
                    <a:bodyPr/>
                    <a:lstStyle/>
                    <a:p>
                      <a:pPr algn="ctr"/>
                      <a:r>
                        <a:rPr lang="en-US" sz="1600" b="1" dirty="0" smtClean="0"/>
                        <a:t>N=80</a:t>
                      </a:r>
                      <a:endParaRPr lang="en-US" sz="1600" b="1" dirty="0"/>
                    </a:p>
                  </a:txBody>
                  <a:tcPr/>
                </a:tc>
              </a:tr>
              <a:tr h="441960">
                <a:tc>
                  <a:txBody>
                    <a:bodyPr/>
                    <a:lstStyle/>
                    <a:p>
                      <a:r>
                        <a:rPr lang="en-US" sz="1600" b="1" dirty="0" smtClean="0"/>
                        <a:t>Increased living costs (general)</a:t>
                      </a:r>
                      <a:endParaRPr lang="en-US" sz="1600" b="1" dirty="0"/>
                    </a:p>
                  </a:txBody>
                  <a:tcPr/>
                </a:tc>
                <a:tc>
                  <a:txBody>
                    <a:bodyPr/>
                    <a:lstStyle/>
                    <a:p>
                      <a:pPr algn="ctr"/>
                      <a:r>
                        <a:rPr lang="en-US" sz="1600" b="1" dirty="0" smtClean="0"/>
                        <a:t>28%</a:t>
                      </a:r>
                      <a:endParaRPr lang="en-US" sz="1600" b="1" dirty="0"/>
                    </a:p>
                  </a:txBody>
                  <a:tcPr/>
                </a:tc>
              </a:tr>
              <a:tr h="441960">
                <a:tc>
                  <a:txBody>
                    <a:bodyPr/>
                    <a:lstStyle/>
                    <a:p>
                      <a:r>
                        <a:rPr lang="en-US" sz="1600" b="1" dirty="0" smtClean="0"/>
                        <a:t>Increased rent/change of owner</a:t>
                      </a:r>
                      <a:endParaRPr lang="en-US" sz="1600" b="1" dirty="0"/>
                    </a:p>
                  </a:txBody>
                  <a:tcPr/>
                </a:tc>
                <a:tc>
                  <a:txBody>
                    <a:bodyPr/>
                    <a:lstStyle/>
                    <a:p>
                      <a:pPr algn="ctr"/>
                      <a:r>
                        <a:rPr lang="en-US" sz="1600" b="1" dirty="0" smtClean="0"/>
                        <a:t>24%</a:t>
                      </a:r>
                      <a:endParaRPr lang="en-US" sz="1600" b="1" dirty="0"/>
                    </a:p>
                  </a:txBody>
                  <a:tcPr/>
                </a:tc>
              </a:tr>
              <a:tr h="441960">
                <a:tc>
                  <a:txBody>
                    <a:bodyPr/>
                    <a:lstStyle/>
                    <a:p>
                      <a:r>
                        <a:rPr lang="en-US" sz="1600" b="1" dirty="0" smtClean="0"/>
                        <a:t>Increased maintenance expenses</a:t>
                      </a:r>
                      <a:endParaRPr lang="en-US" sz="1600" b="1" dirty="0"/>
                    </a:p>
                  </a:txBody>
                  <a:tcPr/>
                </a:tc>
                <a:tc>
                  <a:txBody>
                    <a:bodyPr/>
                    <a:lstStyle/>
                    <a:p>
                      <a:pPr algn="ctr"/>
                      <a:r>
                        <a:rPr lang="en-US" sz="1600" b="1" dirty="0" smtClean="0"/>
                        <a:t>14%</a:t>
                      </a:r>
                      <a:endParaRPr lang="en-US" sz="1600" b="1" dirty="0"/>
                    </a:p>
                  </a:txBody>
                  <a:tcPr/>
                </a:tc>
              </a:tr>
              <a:tr h="441960">
                <a:tc>
                  <a:txBody>
                    <a:bodyPr/>
                    <a:lstStyle/>
                    <a:p>
                      <a:r>
                        <a:rPr lang="en-US" sz="1600" b="1" dirty="0" smtClean="0"/>
                        <a:t>Now includes water and electricity</a:t>
                      </a:r>
                      <a:endParaRPr lang="en-US" sz="1600" b="1" dirty="0"/>
                    </a:p>
                  </a:txBody>
                  <a:tcPr/>
                </a:tc>
                <a:tc>
                  <a:txBody>
                    <a:bodyPr/>
                    <a:lstStyle/>
                    <a:p>
                      <a:pPr algn="ctr"/>
                      <a:r>
                        <a:rPr lang="en-US" sz="1600" b="1" dirty="0" smtClean="0"/>
                        <a:t>10%</a:t>
                      </a:r>
                      <a:endParaRPr lang="en-US" sz="1600" b="1" dirty="0"/>
                    </a:p>
                  </a:txBody>
                  <a:tcPr/>
                </a:tc>
              </a:tr>
            </a:tbl>
          </a:graphicData>
        </a:graphic>
      </p:graphicFrame>
      <p:sp>
        <p:nvSpPr>
          <p:cNvPr id="6" name="TextBox 5"/>
          <p:cNvSpPr txBox="1"/>
          <p:nvPr/>
        </p:nvSpPr>
        <p:spPr>
          <a:xfrm>
            <a:off x="914400" y="4110097"/>
            <a:ext cx="3657600" cy="2113399"/>
          </a:xfrm>
          <a:prstGeom prst="rect">
            <a:avLst/>
          </a:prstGeom>
          <a:solidFill>
            <a:schemeClr val="accent3"/>
          </a:solidFill>
        </p:spPr>
        <p:txBody>
          <a:bodyPr wrap="square" rtlCol="0">
            <a:spAutoFit/>
          </a:bodyPr>
          <a:lstStyle/>
          <a:p>
            <a:pPr marL="285750" indent="-285750">
              <a:spcBef>
                <a:spcPts val="200"/>
              </a:spcBef>
              <a:buFont typeface="Arial" pitchFamily="34" charset="0"/>
              <a:buChar char="•"/>
            </a:pPr>
            <a:r>
              <a:rPr lang="en-US" sz="1600" b="1" dirty="0" smtClean="0">
                <a:solidFill>
                  <a:schemeClr val="bg1"/>
                </a:solidFill>
              </a:rPr>
              <a:t>55% said rent increased in 2011</a:t>
            </a:r>
          </a:p>
          <a:p>
            <a:pPr marL="285750" indent="-285750">
              <a:spcBef>
                <a:spcPts val="200"/>
              </a:spcBef>
              <a:buFont typeface="Arial" pitchFamily="34" charset="0"/>
              <a:buChar char="•"/>
            </a:pPr>
            <a:r>
              <a:rPr lang="en-US" sz="1600" b="1" dirty="0" smtClean="0">
                <a:solidFill>
                  <a:schemeClr val="bg1"/>
                </a:solidFill>
              </a:rPr>
              <a:t>Of those whose rent increased, 38% said less than 10% and 39% said between 11% and 20%</a:t>
            </a:r>
          </a:p>
          <a:p>
            <a:pPr marL="285750" indent="-285750">
              <a:spcBef>
                <a:spcPts val="200"/>
              </a:spcBef>
              <a:buFont typeface="Arial" pitchFamily="34" charset="0"/>
              <a:buChar char="•"/>
            </a:pPr>
            <a:r>
              <a:rPr lang="en-US" sz="1600" b="1" dirty="0" smtClean="0">
                <a:solidFill>
                  <a:schemeClr val="bg1"/>
                </a:solidFill>
              </a:rPr>
              <a:t>Reasons include rise in living costs and rentals, increased maintenance and including utilities</a:t>
            </a:r>
            <a:endParaRPr lang="en-US" sz="1600" b="1" dirty="0">
              <a:solidFill>
                <a:schemeClr val="bg1"/>
              </a:solidFill>
            </a:endParaRPr>
          </a:p>
        </p:txBody>
      </p:sp>
      <p:sp>
        <p:nvSpPr>
          <p:cNvPr id="7" name="Slide Number Placeholder 6"/>
          <p:cNvSpPr>
            <a:spLocks noGrp="1"/>
          </p:cNvSpPr>
          <p:nvPr>
            <p:ph type="sldNum" sz="quarter" idx="12"/>
          </p:nvPr>
        </p:nvSpPr>
        <p:spPr/>
        <p:txBody>
          <a:bodyPr/>
          <a:lstStyle/>
          <a:p>
            <a:fld id="{EE8461CB-F664-4C6D-9D76-6C1228376BE3}" type="slidenum">
              <a:rPr lang="en-US" sz="1000" smtClean="0"/>
              <a:pPr/>
              <a:t>29</a:t>
            </a:fld>
            <a:endParaRPr lang="en-US" sz="1000" dirty="0"/>
          </a:p>
        </p:txBody>
      </p:sp>
    </p:spTree>
    <p:extLst>
      <p:ext uri="{BB962C8B-B14F-4D97-AF65-F5344CB8AC3E}">
        <p14:creationId xmlns:p14="http://schemas.microsoft.com/office/powerpoint/2010/main" xmlns="" val="2874605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120" y="0"/>
            <a:ext cx="7498080" cy="868362"/>
          </a:xfrm>
        </p:spPr>
        <p:txBody>
          <a:bodyPr>
            <a:normAutofit/>
          </a:bodyPr>
          <a:lstStyle/>
          <a:p>
            <a:r>
              <a:rPr lang="en-US" sz="3200" b="1" u="sng" dirty="0" smtClean="0">
                <a:ln>
                  <a:solidFill>
                    <a:schemeClr val="accent1"/>
                  </a:solidFill>
                </a:ln>
              </a:rPr>
              <a:t>Background of the Study</a:t>
            </a:r>
            <a:endParaRPr lang="en-US" sz="3200" b="1" u="sng" dirty="0">
              <a:ln>
                <a:solidFill>
                  <a:schemeClr val="accent1"/>
                </a:solidFill>
              </a:ln>
            </a:endParaRPr>
          </a:p>
        </p:txBody>
      </p:sp>
      <p:sp>
        <p:nvSpPr>
          <p:cNvPr id="3" name="Content Placeholder 2"/>
          <p:cNvSpPr>
            <a:spLocks noGrp="1"/>
          </p:cNvSpPr>
          <p:nvPr>
            <p:ph idx="1"/>
          </p:nvPr>
        </p:nvSpPr>
        <p:spPr>
          <a:xfrm>
            <a:off x="990600" y="1066800"/>
            <a:ext cx="7924800" cy="5410200"/>
          </a:xfrm>
          <a:solidFill>
            <a:srgbClr val="F5D3D3">
              <a:alpha val="38824"/>
            </a:srgbClr>
          </a:solidFill>
        </p:spPr>
        <p:txBody>
          <a:bodyPr>
            <a:noAutofit/>
          </a:bodyPr>
          <a:lstStyle/>
          <a:p>
            <a:pPr algn="just">
              <a:spcAft>
                <a:spcPts val="600"/>
              </a:spcAft>
            </a:pPr>
            <a:r>
              <a:rPr lang="en-US" sz="2000" b="1" u="sng" dirty="0" smtClean="0"/>
              <a:t>Low remuneration to doctors in Puerto Rico from Medicare</a:t>
            </a:r>
            <a:r>
              <a:rPr lang="en-US" sz="2000" b="1" dirty="0" smtClean="0"/>
              <a:t>: Remuneration to doctors in Puerto Rico from Medicare is the lowest among all states and territories. </a:t>
            </a:r>
          </a:p>
          <a:p>
            <a:pPr algn="just">
              <a:spcAft>
                <a:spcPts val="600"/>
              </a:spcAft>
            </a:pPr>
            <a:r>
              <a:rPr lang="en-US" sz="2000" b="1" u="sng" dirty="0" smtClean="0"/>
              <a:t>Fees paid by Medicare determined by GPCI:</a:t>
            </a:r>
            <a:r>
              <a:rPr lang="en-US" sz="2000" b="1" dirty="0" smtClean="0"/>
              <a:t> The </a:t>
            </a:r>
            <a:r>
              <a:rPr lang="en-US" sz="2000" b="1" dirty="0"/>
              <a:t>fees paid by Medicare for medical services are pegged to differences in cost for different geographic areas calculated according to the Geographic Practice Cost Index (GPCI). There are three components used to calculate the GPCI: </a:t>
            </a:r>
            <a:endParaRPr lang="en-US" sz="2000" b="1" dirty="0" smtClean="0"/>
          </a:p>
          <a:p>
            <a:pPr lvl="1" algn="just">
              <a:spcBef>
                <a:spcPts val="600"/>
              </a:spcBef>
              <a:spcAft>
                <a:spcPts val="600"/>
              </a:spcAft>
            </a:pPr>
            <a:r>
              <a:rPr lang="en-US" sz="1600" b="1" dirty="0" smtClean="0"/>
              <a:t>the </a:t>
            </a:r>
            <a:r>
              <a:rPr lang="en-US" sz="1600" b="1" dirty="0"/>
              <a:t>cost of physician </a:t>
            </a:r>
            <a:r>
              <a:rPr lang="en-US" sz="1600" b="1" dirty="0" smtClean="0"/>
              <a:t>work </a:t>
            </a:r>
          </a:p>
          <a:p>
            <a:pPr lvl="1" algn="just">
              <a:spcBef>
                <a:spcPts val="600"/>
              </a:spcBef>
              <a:spcAft>
                <a:spcPts val="600"/>
              </a:spcAft>
            </a:pPr>
            <a:r>
              <a:rPr lang="en-US" sz="1600" b="1" dirty="0" smtClean="0"/>
              <a:t>the costs </a:t>
            </a:r>
            <a:r>
              <a:rPr lang="en-US" sz="1600" b="1" dirty="0"/>
              <a:t>of medical </a:t>
            </a:r>
            <a:r>
              <a:rPr lang="en-US" sz="1600" b="1" dirty="0" smtClean="0"/>
              <a:t>practice</a:t>
            </a:r>
          </a:p>
          <a:p>
            <a:pPr lvl="1" algn="just">
              <a:spcBef>
                <a:spcPts val="600"/>
              </a:spcBef>
              <a:spcAft>
                <a:spcPts val="600"/>
              </a:spcAft>
            </a:pPr>
            <a:r>
              <a:rPr lang="en-US" sz="1600" b="1" dirty="0" smtClean="0"/>
              <a:t>the </a:t>
            </a:r>
            <a:r>
              <a:rPr lang="en-US" sz="1600" b="1" dirty="0"/>
              <a:t>cost of malpractice </a:t>
            </a:r>
            <a:r>
              <a:rPr lang="en-US" sz="1600" b="1" dirty="0" smtClean="0"/>
              <a:t>insurance</a:t>
            </a:r>
          </a:p>
        </p:txBody>
      </p:sp>
      <p:sp>
        <p:nvSpPr>
          <p:cNvPr id="4" name="Slide Number Placeholder 3"/>
          <p:cNvSpPr>
            <a:spLocks noGrp="1"/>
          </p:cNvSpPr>
          <p:nvPr>
            <p:ph type="sldNum" sz="quarter" idx="12"/>
          </p:nvPr>
        </p:nvSpPr>
        <p:spPr>
          <a:xfrm>
            <a:off x="8686800" y="6553200"/>
            <a:ext cx="384048" cy="228600"/>
          </a:xfrm>
        </p:spPr>
        <p:txBody>
          <a:bodyPr/>
          <a:lstStyle/>
          <a:p>
            <a:fld id="{EE8461CB-F664-4C6D-9D76-6C1228376BE3}" type="slidenum">
              <a:rPr lang="en-US" sz="1000" smtClean="0"/>
              <a:pPr/>
              <a:t>3</a:t>
            </a:fld>
            <a:endParaRPr lang="en-US" sz="1000" dirty="0"/>
          </a:p>
        </p:txBody>
      </p:sp>
    </p:spTree>
    <p:extLst>
      <p:ext uri="{BB962C8B-B14F-4D97-AF65-F5344CB8AC3E}">
        <p14:creationId xmlns:p14="http://schemas.microsoft.com/office/powerpoint/2010/main" xmlns="" val="12928808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
            <a:ext cx="7498080" cy="883920"/>
          </a:xfrm>
        </p:spPr>
        <p:txBody>
          <a:bodyPr>
            <a:normAutofit/>
          </a:bodyPr>
          <a:lstStyle/>
          <a:p>
            <a:r>
              <a:rPr lang="en-US" sz="3200" b="1" u="sng" dirty="0" smtClean="0">
                <a:ln>
                  <a:solidFill>
                    <a:schemeClr val="accent1"/>
                  </a:solidFill>
                </a:ln>
                <a:solidFill>
                  <a:schemeClr val="tx2"/>
                </a:solidFill>
              </a:rPr>
              <a:t>Increases in Mortgage Costs</a:t>
            </a:r>
            <a:endParaRPr lang="en-US" sz="3200" u="sng" dirty="0"/>
          </a:p>
        </p:txBody>
      </p:sp>
      <p:graphicFrame>
        <p:nvGraphicFramePr>
          <p:cNvPr id="3" name="Chart 2"/>
          <p:cNvGraphicFramePr/>
          <p:nvPr>
            <p:extLst>
              <p:ext uri="{D42A27DB-BD31-4B8C-83A1-F6EECF244321}">
                <p14:modId xmlns:p14="http://schemas.microsoft.com/office/powerpoint/2010/main" xmlns="" val="3300331730"/>
              </p:ext>
            </p:extLst>
          </p:nvPr>
        </p:nvGraphicFramePr>
        <p:xfrm>
          <a:off x="1066800" y="838200"/>
          <a:ext cx="3810000" cy="2895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p:nvPr>
            <p:extLst>
              <p:ext uri="{D42A27DB-BD31-4B8C-83A1-F6EECF244321}">
                <p14:modId xmlns:p14="http://schemas.microsoft.com/office/powerpoint/2010/main" xmlns="" val="1275021980"/>
              </p:ext>
            </p:extLst>
          </p:nvPr>
        </p:nvGraphicFramePr>
        <p:xfrm>
          <a:off x="5257800" y="685800"/>
          <a:ext cx="3733800" cy="3175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Table 4"/>
          <p:cNvGraphicFramePr>
            <a:graphicFrameLocks noGrp="1"/>
          </p:cNvGraphicFramePr>
          <p:nvPr>
            <p:extLst>
              <p:ext uri="{D42A27DB-BD31-4B8C-83A1-F6EECF244321}">
                <p14:modId xmlns:p14="http://schemas.microsoft.com/office/powerpoint/2010/main" xmlns="" val="3306638475"/>
              </p:ext>
            </p:extLst>
          </p:nvPr>
        </p:nvGraphicFramePr>
        <p:xfrm>
          <a:off x="4952999" y="3962400"/>
          <a:ext cx="4114801" cy="2362200"/>
        </p:xfrm>
        <a:graphic>
          <a:graphicData uri="http://schemas.openxmlformats.org/drawingml/2006/table">
            <a:tbl>
              <a:tblPr firstRow="1" bandRow="1">
                <a:tableStyleId>{5C22544A-7EE6-4342-B048-85BDC9FD1C3A}</a:tableStyleId>
              </a:tblPr>
              <a:tblGrid>
                <a:gridCol w="3447536"/>
                <a:gridCol w="667265"/>
              </a:tblGrid>
              <a:tr h="718704">
                <a:tc>
                  <a:txBody>
                    <a:bodyPr/>
                    <a:lstStyle/>
                    <a:p>
                      <a:r>
                        <a:rPr lang="en-US" sz="1600" b="1" dirty="0" smtClean="0"/>
                        <a:t>Reasons</a:t>
                      </a:r>
                      <a:r>
                        <a:rPr lang="en-US" sz="1600" b="1" baseline="0" dirty="0" smtClean="0"/>
                        <a:t> why mortgage payments increased</a:t>
                      </a:r>
                      <a:endParaRPr lang="en-US" sz="1600" b="1" dirty="0"/>
                    </a:p>
                  </a:txBody>
                  <a:tcPr/>
                </a:tc>
                <a:tc>
                  <a:txBody>
                    <a:bodyPr/>
                    <a:lstStyle/>
                    <a:p>
                      <a:pPr algn="ctr"/>
                      <a:r>
                        <a:rPr lang="en-US" sz="1600" b="1" dirty="0" smtClean="0"/>
                        <a:t>N=35</a:t>
                      </a:r>
                      <a:endParaRPr lang="en-US" sz="1600" b="1" dirty="0"/>
                    </a:p>
                  </a:txBody>
                  <a:tcPr/>
                </a:tc>
              </a:tr>
              <a:tr h="472831">
                <a:tc>
                  <a:txBody>
                    <a:bodyPr/>
                    <a:lstStyle/>
                    <a:p>
                      <a:r>
                        <a:rPr lang="en-US" sz="1600" b="1" dirty="0" smtClean="0"/>
                        <a:t>Increased insurance</a:t>
                      </a:r>
                      <a:r>
                        <a:rPr lang="en-US" sz="1600" b="1" baseline="0" dirty="0" smtClean="0"/>
                        <a:t> costs</a:t>
                      </a:r>
                      <a:endParaRPr lang="en-US" sz="1600" b="1" dirty="0"/>
                    </a:p>
                  </a:txBody>
                  <a:tcPr/>
                </a:tc>
                <a:tc>
                  <a:txBody>
                    <a:bodyPr/>
                    <a:lstStyle/>
                    <a:p>
                      <a:pPr algn="ctr"/>
                      <a:r>
                        <a:rPr lang="en-US" sz="1600" b="1" dirty="0" smtClean="0"/>
                        <a:t>80%</a:t>
                      </a:r>
                      <a:endParaRPr lang="en-US" sz="1600" b="1" dirty="0"/>
                    </a:p>
                  </a:txBody>
                  <a:tcPr/>
                </a:tc>
              </a:tr>
              <a:tr h="451961">
                <a:tc>
                  <a:txBody>
                    <a:bodyPr/>
                    <a:lstStyle/>
                    <a:p>
                      <a:r>
                        <a:rPr lang="en-US" sz="1600" b="1" dirty="0" smtClean="0"/>
                        <a:t>Increased</a:t>
                      </a:r>
                      <a:r>
                        <a:rPr lang="en-US" sz="1600" b="1" baseline="0" dirty="0" smtClean="0"/>
                        <a:t> property taxes</a:t>
                      </a:r>
                      <a:endParaRPr lang="en-US" sz="1600" b="1" dirty="0"/>
                    </a:p>
                  </a:txBody>
                  <a:tcPr/>
                </a:tc>
                <a:tc>
                  <a:txBody>
                    <a:bodyPr/>
                    <a:lstStyle/>
                    <a:p>
                      <a:pPr algn="ctr"/>
                      <a:r>
                        <a:rPr lang="en-US" sz="1600" b="1" dirty="0" smtClean="0"/>
                        <a:t>71%</a:t>
                      </a:r>
                      <a:endParaRPr lang="en-US" sz="1600" b="1" dirty="0"/>
                    </a:p>
                  </a:txBody>
                  <a:tcPr/>
                </a:tc>
              </a:tr>
              <a:tr h="718704">
                <a:tc>
                  <a:txBody>
                    <a:bodyPr/>
                    <a:lstStyle/>
                    <a:p>
                      <a:r>
                        <a:rPr lang="en-US" sz="1600" b="1" dirty="0" smtClean="0"/>
                        <a:t>Imposition</a:t>
                      </a:r>
                      <a:r>
                        <a:rPr lang="en-US" sz="1600" b="1" baseline="0" dirty="0" smtClean="0"/>
                        <a:t> of special property tax surcharge</a:t>
                      </a:r>
                      <a:endParaRPr lang="en-US" sz="1600" b="1" dirty="0"/>
                    </a:p>
                  </a:txBody>
                  <a:tcPr/>
                </a:tc>
                <a:tc>
                  <a:txBody>
                    <a:bodyPr/>
                    <a:lstStyle/>
                    <a:p>
                      <a:pPr algn="ctr"/>
                      <a:r>
                        <a:rPr lang="en-US" sz="1600" b="1" dirty="0" smtClean="0"/>
                        <a:t>83%</a:t>
                      </a:r>
                      <a:endParaRPr lang="en-US" sz="1600" b="1" dirty="0"/>
                    </a:p>
                  </a:txBody>
                  <a:tcPr/>
                </a:tc>
              </a:tr>
            </a:tbl>
          </a:graphicData>
        </a:graphic>
      </p:graphicFrame>
      <p:sp>
        <p:nvSpPr>
          <p:cNvPr id="6" name="TextBox 5"/>
          <p:cNvSpPr txBox="1"/>
          <p:nvPr/>
        </p:nvSpPr>
        <p:spPr>
          <a:xfrm>
            <a:off x="990600" y="3962400"/>
            <a:ext cx="3810000" cy="2369880"/>
          </a:xfrm>
          <a:prstGeom prst="rect">
            <a:avLst/>
          </a:prstGeom>
          <a:solidFill>
            <a:schemeClr val="accent3"/>
          </a:solidFill>
        </p:spPr>
        <p:txBody>
          <a:bodyPr wrap="square" rtlCol="0">
            <a:spAutoFit/>
          </a:bodyPr>
          <a:lstStyle/>
          <a:p>
            <a:pPr marL="285750" indent="-285750">
              <a:spcBef>
                <a:spcPts val="600"/>
              </a:spcBef>
              <a:spcAft>
                <a:spcPts val="600"/>
              </a:spcAft>
              <a:buFont typeface="Arial" pitchFamily="34" charset="0"/>
              <a:buChar char="•"/>
            </a:pPr>
            <a:r>
              <a:rPr lang="en-US" sz="1600" b="1" dirty="0" smtClean="0">
                <a:solidFill>
                  <a:schemeClr val="bg1"/>
                </a:solidFill>
              </a:rPr>
              <a:t>31% said mortgage payment increased in 2011</a:t>
            </a:r>
          </a:p>
          <a:p>
            <a:pPr marL="285750" indent="-285750">
              <a:spcBef>
                <a:spcPts val="600"/>
              </a:spcBef>
              <a:spcAft>
                <a:spcPts val="600"/>
              </a:spcAft>
              <a:buFont typeface="Arial" pitchFamily="34" charset="0"/>
              <a:buChar char="•"/>
            </a:pPr>
            <a:r>
              <a:rPr lang="en-US" sz="1600" b="1" dirty="0" smtClean="0">
                <a:solidFill>
                  <a:schemeClr val="bg1"/>
                </a:solidFill>
              </a:rPr>
              <a:t>Of those whose payment increased, 69% said less than 10%</a:t>
            </a:r>
          </a:p>
          <a:p>
            <a:pPr marL="285750" indent="-285750">
              <a:spcBef>
                <a:spcPts val="600"/>
              </a:spcBef>
              <a:spcAft>
                <a:spcPts val="600"/>
              </a:spcAft>
              <a:buFont typeface="Arial" pitchFamily="34" charset="0"/>
              <a:buChar char="•"/>
            </a:pPr>
            <a:r>
              <a:rPr lang="en-US" sz="1600" b="1" dirty="0" smtClean="0">
                <a:solidFill>
                  <a:schemeClr val="bg1"/>
                </a:solidFill>
              </a:rPr>
              <a:t>Reasons include increased insurance costs, increased property taxes and special property tax surcharge</a:t>
            </a:r>
            <a:endParaRPr lang="en-US" sz="1600" b="1" dirty="0">
              <a:solidFill>
                <a:schemeClr val="bg1"/>
              </a:solidFill>
            </a:endParaRPr>
          </a:p>
        </p:txBody>
      </p:sp>
      <p:sp>
        <p:nvSpPr>
          <p:cNvPr id="7" name="Slide Number Placeholder 6"/>
          <p:cNvSpPr>
            <a:spLocks noGrp="1"/>
          </p:cNvSpPr>
          <p:nvPr>
            <p:ph type="sldNum" sz="quarter" idx="12"/>
          </p:nvPr>
        </p:nvSpPr>
        <p:spPr/>
        <p:txBody>
          <a:bodyPr/>
          <a:lstStyle/>
          <a:p>
            <a:fld id="{EE8461CB-F664-4C6D-9D76-6C1228376BE3}" type="slidenum">
              <a:rPr lang="en-US" sz="1000" smtClean="0"/>
              <a:pPr/>
              <a:t>30</a:t>
            </a:fld>
            <a:endParaRPr lang="en-US" sz="1000" dirty="0"/>
          </a:p>
        </p:txBody>
      </p:sp>
    </p:spTree>
    <p:extLst>
      <p:ext uri="{BB962C8B-B14F-4D97-AF65-F5344CB8AC3E}">
        <p14:creationId xmlns:p14="http://schemas.microsoft.com/office/powerpoint/2010/main" xmlns="" val="41613188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90600" y="-228600"/>
            <a:ext cx="7498080" cy="1143000"/>
          </a:xfrm>
        </p:spPr>
        <p:txBody>
          <a:bodyPr>
            <a:normAutofit/>
          </a:bodyPr>
          <a:lstStyle/>
          <a:p>
            <a:r>
              <a:rPr lang="en-US" sz="3200" b="1" u="sng" dirty="0" smtClean="0">
                <a:ln>
                  <a:solidFill>
                    <a:schemeClr val="accent1"/>
                  </a:solidFill>
                </a:ln>
                <a:solidFill>
                  <a:schemeClr val="tx2"/>
                </a:solidFill>
              </a:rPr>
              <a:t>Utilities Cost</a:t>
            </a:r>
            <a:endParaRPr lang="en-US" sz="3600" u="sng"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xmlns="" val="1731262929"/>
              </p:ext>
            </p:extLst>
          </p:nvPr>
        </p:nvGraphicFramePr>
        <p:xfrm>
          <a:off x="1143000" y="914400"/>
          <a:ext cx="7696201" cy="5257800"/>
        </p:xfrm>
        <a:graphic>
          <a:graphicData uri="http://schemas.openxmlformats.org/drawingml/2006/table">
            <a:tbl>
              <a:tblPr firstRow="1" bandRow="1">
                <a:tableStyleId>{5C22544A-7EE6-4342-B048-85BDC9FD1C3A}</a:tableStyleId>
              </a:tblPr>
              <a:tblGrid>
                <a:gridCol w="3375640"/>
                <a:gridCol w="1564003"/>
                <a:gridCol w="1329403"/>
                <a:gridCol w="1427155"/>
              </a:tblGrid>
              <a:tr h="702684">
                <a:tc>
                  <a:txBody>
                    <a:bodyPr/>
                    <a:lstStyle/>
                    <a:p>
                      <a:r>
                        <a:rPr lang="en-US" sz="1600" b="1" dirty="0" smtClean="0"/>
                        <a:t>Average</a:t>
                      </a:r>
                      <a:r>
                        <a:rPr lang="en-US" sz="1600" b="1" baseline="0" dirty="0" smtClean="0"/>
                        <a:t> m</a:t>
                      </a:r>
                      <a:r>
                        <a:rPr lang="en-US" sz="1600" b="1" dirty="0" smtClean="0"/>
                        <a:t>onthly payments for utilities</a:t>
                      </a:r>
                      <a:endParaRPr lang="en-US" sz="1600" b="1" dirty="0"/>
                    </a:p>
                  </a:txBody>
                  <a:tcPr/>
                </a:tc>
                <a:tc>
                  <a:txBody>
                    <a:bodyPr/>
                    <a:lstStyle/>
                    <a:p>
                      <a:pPr algn="ctr"/>
                      <a:r>
                        <a:rPr lang="en-US" sz="1600" b="1" dirty="0" smtClean="0"/>
                        <a:t>All types</a:t>
                      </a:r>
                      <a:r>
                        <a:rPr lang="en-US" sz="1600" b="1" baseline="0" dirty="0" smtClean="0"/>
                        <a:t> of doctors</a:t>
                      </a:r>
                      <a:endParaRPr lang="en-US" sz="1600" b="1" dirty="0"/>
                    </a:p>
                  </a:txBody>
                  <a:tcPr/>
                </a:tc>
                <a:tc>
                  <a:txBody>
                    <a:bodyPr/>
                    <a:lstStyle/>
                    <a:p>
                      <a:pPr algn="ctr"/>
                      <a:r>
                        <a:rPr lang="en-US" sz="1600" b="1" dirty="0" smtClean="0"/>
                        <a:t>PCPs</a:t>
                      </a:r>
                      <a:endParaRPr lang="en-US" sz="1600" b="1" dirty="0"/>
                    </a:p>
                  </a:txBody>
                  <a:tcPr/>
                </a:tc>
                <a:tc>
                  <a:txBody>
                    <a:bodyPr/>
                    <a:lstStyle/>
                    <a:p>
                      <a:pPr algn="ctr"/>
                      <a:r>
                        <a:rPr lang="en-US" sz="1600" b="1" dirty="0" smtClean="0"/>
                        <a:t>Specialists</a:t>
                      </a:r>
                      <a:endParaRPr lang="en-US" sz="1600" b="1" dirty="0"/>
                    </a:p>
                  </a:txBody>
                  <a:tcPr/>
                </a:tc>
              </a:tr>
              <a:tr h="449964">
                <a:tc>
                  <a:txBody>
                    <a:bodyPr/>
                    <a:lstStyle/>
                    <a:p>
                      <a:r>
                        <a:rPr lang="en-US" sz="1600" b="1" dirty="0" smtClean="0"/>
                        <a:t>Electricity</a:t>
                      </a:r>
                      <a:endParaRPr lang="en-US" sz="1600" b="1" dirty="0"/>
                    </a:p>
                  </a:txBody>
                  <a:tcPr/>
                </a:tc>
                <a:tc>
                  <a:txBody>
                    <a:bodyPr/>
                    <a:lstStyle/>
                    <a:p>
                      <a:pPr algn="ctr"/>
                      <a:r>
                        <a:rPr lang="en-US" sz="1600" b="1" dirty="0" smtClean="0"/>
                        <a:t>$1,119</a:t>
                      </a:r>
                      <a:endParaRPr lang="en-US" sz="1600" b="1" dirty="0"/>
                    </a:p>
                  </a:txBody>
                  <a:tcPr/>
                </a:tc>
                <a:tc>
                  <a:txBody>
                    <a:bodyPr/>
                    <a:lstStyle/>
                    <a:p>
                      <a:pPr algn="ctr"/>
                      <a:r>
                        <a:rPr lang="en-US" sz="1600" b="1" dirty="0" smtClean="0"/>
                        <a:t>$641</a:t>
                      </a:r>
                      <a:endParaRPr lang="en-US" sz="1600" b="1" dirty="0"/>
                    </a:p>
                  </a:txBody>
                  <a:tcPr/>
                </a:tc>
                <a:tc>
                  <a:txBody>
                    <a:bodyPr/>
                    <a:lstStyle/>
                    <a:p>
                      <a:pPr algn="ctr"/>
                      <a:r>
                        <a:rPr lang="en-US" sz="1600" b="1" dirty="0" smtClean="0"/>
                        <a:t>$1,869</a:t>
                      </a:r>
                      <a:endParaRPr lang="en-US" sz="1600" b="1" dirty="0"/>
                    </a:p>
                  </a:txBody>
                  <a:tcPr/>
                </a:tc>
              </a:tr>
              <a:tr h="449964">
                <a:tc>
                  <a:txBody>
                    <a:bodyPr/>
                    <a:lstStyle/>
                    <a:p>
                      <a:r>
                        <a:rPr lang="en-US" sz="1600" b="1" dirty="0" smtClean="0"/>
                        <a:t>Water</a:t>
                      </a:r>
                      <a:endParaRPr lang="en-US" sz="1600" b="1" dirty="0"/>
                    </a:p>
                  </a:txBody>
                  <a:tcPr/>
                </a:tc>
                <a:tc>
                  <a:txBody>
                    <a:bodyPr/>
                    <a:lstStyle/>
                    <a:p>
                      <a:pPr algn="ctr"/>
                      <a:r>
                        <a:rPr lang="en-US" sz="1600" b="1" dirty="0" smtClean="0"/>
                        <a:t>$178</a:t>
                      </a:r>
                      <a:endParaRPr lang="en-US" sz="1600" b="1" dirty="0"/>
                    </a:p>
                  </a:txBody>
                  <a:tcPr/>
                </a:tc>
                <a:tc>
                  <a:txBody>
                    <a:bodyPr/>
                    <a:lstStyle/>
                    <a:p>
                      <a:pPr algn="ctr"/>
                      <a:r>
                        <a:rPr lang="en-US" sz="1600" b="1" dirty="0" smtClean="0"/>
                        <a:t>$166</a:t>
                      </a:r>
                      <a:endParaRPr lang="en-US" sz="1600" b="1" dirty="0"/>
                    </a:p>
                  </a:txBody>
                  <a:tcPr/>
                </a:tc>
                <a:tc>
                  <a:txBody>
                    <a:bodyPr/>
                    <a:lstStyle/>
                    <a:p>
                      <a:pPr algn="ctr"/>
                      <a:r>
                        <a:rPr lang="en-US" sz="1600" b="1" dirty="0" smtClean="0"/>
                        <a:t>$197</a:t>
                      </a:r>
                      <a:endParaRPr lang="en-US" sz="1600" b="1" dirty="0"/>
                    </a:p>
                  </a:txBody>
                  <a:tcPr/>
                </a:tc>
              </a:tr>
              <a:tr h="449964">
                <a:tc>
                  <a:txBody>
                    <a:bodyPr/>
                    <a:lstStyle/>
                    <a:p>
                      <a:r>
                        <a:rPr lang="en-US" sz="1600" b="1" dirty="0" smtClean="0"/>
                        <a:t>Security</a:t>
                      </a:r>
                      <a:endParaRPr lang="en-US" sz="1600" b="1" dirty="0"/>
                    </a:p>
                  </a:txBody>
                  <a:tcPr/>
                </a:tc>
                <a:tc>
                  <a:txBody>
                    <a:bodyPr/>
                    <a:lstStyle/>
                    <a:p>
                      <a:pPr algn="ctr"/>
                      <a:r>
                        <a:rPr lang="en-US" sz="1600" b="1" dirty="0" smtClean="0"/>
                        <a:t>$392</a:t>
                      </a:r>
                      <a:endParaRPr lang="en-US" sz="1600" b="1" dirty="0"/>
                    </a:p>
                  </a:txBody>
                  <a:tcPr/>
                </a:tc>
                <a:tc>
                  <a:txBody>
                    <a:bodyPr/>
                    <a:lstStyle/>
                    <a:p>
                      <a:pPr algn="ctr"/>
                      <a:r>
                        <a:rPr lang="en-US" sz="1600" b="1" dirty="0" smtClean="0"/>
                        <a:t>$315</a:t>
                      </a:r>
                      <a:endParaRPr lang="en-US" sz="1600" b="1" dirty="0"/>
                    </a:p>
                  </a:txBody>
                  <a:tcPr/>
                </a:tc>
                <a:tc>
                  <a:txBody>
                    <a:bodyPr/>
                    <a:lstStyle/>
                    <a:p>
                      <a:pPr algn="ctr"/>
                      <a:r>
                        <a:rPr lang="en-US" sz="1600" b="1" dirty="0" smtClean="0"/>
                        <a:t>$508</a:t>
                      </a:r>
                      <a:endParaRPr lang="en-US" sz="1600" b="1" dirty="0"/>
                    </a:p>
                  </a:txBody>
                  <a:tcPr/>
                </a:tc>
              </a:tr>
              <a:tr h="449964">
                <a:tc>
                  <a:txBody>
                    <a:bodyPr/>
                    <a:lstStyle/>
                    <a:p>
                      <a:r>
                        <a:rPr lang="en-US" sz="1600" b="1" dirty="0" smtClean="0"/>
                        <a:t>Total for utilities plus security</a:t>
                      </a:r>
                      <a:endParaRPr lang="en-US" sz="1600" b="1" dirty="0"/>
                    </a:p>
                  </a:txBody>
                  <a:tcPr/>
                </a:tc>
                <a:tc>
                  <a:txBody>
                    <a:bodyPr/>
                    <a:lstStyle/>
                    <a:p>
                      <a:pPr algn="ctr"/>
                      <a:r>
                        <a:rPr lang="en-US" sz="1600" b="1" dirty="0" smtClean="0"/>
                        <a:t>$1,689</a:t>
                      </a:r>
                      <a:endParaRPr lang="en-US" sz="1600" b="1" dirty="0"/>
                    </a:p>
                  </a:txBody>
                  <a:tcPr/>
                </a:tc>
                <a:tc>
                  <a:txBody>
                    <a:bodyPr/>
                    <a:lstStyle/>
                    <a:p>
                      <a:pPr algn="ctr"/>
                      <a:r>
                        <a:rPr lang="en-US" sz="1600" b="1" dirty="0" smtClean="0"/>
                        <a:t>$1,122</a:t>
                      </a:r>
                      <a:endParaRPr lang="en-US" sz="1600" b="1" dirty="0"/>
                    </a:p>
                  </a:txBody>
                  <a:tcPr/>
                </a:tc>
                <a:tc>
                  <a:txBody>
                    <a:bodyPr/>
                    <a:lstStyle/>
                    <a:p>
                      <a:pPr algn="ctr"/>
                      <a:r>
                        <a:rPr lang="en-US" sz="1600" b="1" dirty="0" smtClean="0"/>
                        <a:t>$2,574</a:t>
                      </a:r>
                      <a:endParaRPr lang="en-US" sz="1600" b="1" dirty="0"/>
                    </a:p>
                  </a:txBody>
                  <a:tcPr/>
                </a:tc>
              </a:tr>
              <a:tr h="449964">
                <a:tc gridSpan="4">
                  <a:txBody>
                    <a:bodyPr/>
                    <a:lstStyle/>
                    <a:p>
                      <a:r>
                        <a:rPr lang="en-US" sz="1600" b="1" dirty="0" smtClean="0">
                          <a:solidFill>
                            <a:schemeClr val="bg1"/>
                          </a:solidFill>
                        </a:rPr>
                        <a:t>Average monthly rental</a:t>
                      </a:r>
                      <a:r>
                        <a:rPr lang="en-US" sz="1600" b="1" baseline="0" dirty="0" smtClean="0">
                          <a:solidFill>
                            <a:schemeClr val="bg1"/>
                          </a:solidFill>
                        </a:rPr>
                        <a:t> costs</a:t>
                      </a:r>
                      <a:endParaRPr lang="en-US" sz="1600" b="1" dirty="0">
                        <a:solidFill>
                          <a:schemeClr val="bg1"/>
                        </a:solidFill>
                      </a:endParaRPr>
                    </a:p>
                  </a:txBody>
                  <a:tcPr>
                    <a:solidFill>
                      <a:schemeClr val="accent3"/>
                    </a:solidFill>
                  </a:tcPr>
                </a:tc>
                <a:tc hMerge="1">
                  <a:txBody>
                    <a:bodyPr/>
                    <a:lstStyle/>
                    <a:p>
                      <a:pPr algn="ctr"/>
                      <a:endParaRPr lang="en-US" sz="1600" dirty="0"/>
                    </a:p>
                  </a:txBody>
                  <a:tcPr>
                    <a:solidFill>
                      <a:schemeClr val="accent3"/>
                    </a:solidFill>
                  </a:tcPr>
                </a:tc>
                <a:tc hMerge="1">
                  <a:txBody>
                    <a:bodyPr/>
                    <a:lstStyle/>
                    <a:p>
                      <a:pPr algn="ctr"/>
                      <a:endParaRPr lang="en-US" sz="1600" dirty="0"/>
                    </a:p>
                  </a:txBody>
                  <a:tcPr>
                    <a:solidFill>
                      <a:schemeClr val="accent3"/>
                    </a:solidFill>
                  </a:tcPr>
                </a:tc>
                <a:tc hMerge="1">
                  <a:txBody>
                    <a:bodyPr/>
                    <a:lstStyle/>
                    <a:p>
                      <a:pPr algn="ctr"/>
                      <a:endParaRPr lang="en-US" sz="1600" dirty="0"/>
                    </a:p>
                  </a:txBody>
                  <a:tcPr>
                    <a:solidFill>
                      <a:schemeClr val="accent3"/>
                    </a:solidFill>
                  </a:tcPr>
                </a:tc>
              </a:tr>
              <a:tr h="702684">
                <a:tc>
                  <a:txBody>
                    <a:bodyPr/>
                    <a:lstStyle/>
                    <a:p>
                      <a:r>
                        <a:rPr lang="en-US" sz="1600" b="1" dirty="0" smtClean="0"/>
                        <a:t>Average</a:t>
                      </a:r>
                      <a:r>
                        <a:rPr lang="en-US" sz="1600" b="1" baseline="0" dirty="0" smtClean="0"/>
                        <a:t> monthly rent</a:t>
                      </a:r>
                      <a:endParaRPr lang="en-US" sz="1600" b="1" dirty="0"/>
                    </a:p>
                  </a:txBody>
                  <a:tcPr/>
                </a:tc>
                <a:tc>
                  <a:txBody>
                    <a:bodyPr/>
                    <a:lstStyle/>
                    <a:p>
                      <a:pPr algn="ctr"/>
                      <a:r>
                        <a:rPr lang="en-US" sz="1600" b="1" dirty="0" smtClean="0"/>
                        <a:t>$4319</a:t>
                      </a:r>
                      <a:endParaRPr lang="en-US" sz="1600" b="1" dirty="0"/>
                    </a:p>
                  </a:txBody>
                  <a:tcPr/>
                </a:tc>
                <a:tc>
                  <a:txBody>
                    <a:bodyPr/>
                    <a:lstStyle/>
                    <a:p>
                      <a:pPr algn="ctr"/>
                      <a:r>
                        <a:rPr lang="en-US" sz="1600" b="1" dirty="0" smtClean="0"/>
                        <a:t>$1818</a:t>
                      </a:r>
                      <a:endParaRPr lang="en-US" sz="1600" b="1" dirty="0"/>
                    </a:p>
                  </a:txBody>
                  <a:tcPr/>
                </a:tc>
                <a:tc>
                  <a:txBody>
                    <a:bodyPr/>
                    <a:lstStyle/>
                    <a:p>
                      <a:pPr algn="ctr"/>
                      <a:r>
                        <a:rPr lang="en-US" sz="1600" b="1" dirty="0" smtClean="0"/>
                        <a:t>$7,640</a:t>
                      </a:r>
                      <a:endParaRPr lang="en-US" sz="1600" b="1" dirty="0"/>
                    </a:p>
                  </a:txBody>
                  <a:tcPr/>
                </a:tc>
              </a:tr>
              <a:tr h="449964">
                <a:tc gridSpan="4">
                  <a:txBody>
                    <a:bodyPr/>
                    <a:lstStyle/>
                    <a:p>
                      <a:r>
                        <a:rPr lang="en-US" sz="1600" b="1" dirty="0" smtClean="0">
                          <a:solidFill>
                            <a:schemeClr val="bg1"/>
                          </a:solidFill>
                        </a:rPr>
                        <a:t>Utilities as percentage of rent</a:t>
                      </a:r>
                      <a:endParaRPr lang="en-US" sz="1600" b="1" dirty="0">
                        <a:solidFill>
                          <a:schemeClr val="bg1"/>
                        </a:solidFill>
                      </a:endParaRPr>
                    </a:p>
                  </a:txBody>
                  <a:tcPr>
                    <a:solidFill>
                      <a:schemeClr val="accent5">
                        <a:lumMod val="60000"/>
                        <a:lumOff val="40000"/>
                      </a:schemeClr>
                    </a:solidFill>
                  </a:tcPr>
                </a:tc>
                <a:tc hMerge="1">
                  <a:txBody>
                    <a:bodyPr/>
                    <a:lstStyle/>
                    <a:p>
                      <a:pPr algn="ctr"/>
                      <a:endParaRPr lang="en-US" sz="1600" dirty="0"/>
                    </a:p>
                  </a:txBody>
                  <a:tcPr>
                    <a:solidFill>
                      <a:schemeClr val="accent5">
                        <a:lumMod val="60000"/>
                        <a:lumOff val="40000"/>
                      </a:schemeClr>
                    </a:solidFill>
                  </a:tcPr>
                </a:tc>
                <a:tc hMerge="1">
                  <a:txBody>
                    <a:bodyPr/>
                    <a:lstStyle/>
                    <a:p>
                      <a:pPr algn="ctr"/>
                      <a:endParaRPr lang="en-US" sz="1600" dirty="0"/>
                    </a:p>
                  </a:txBody>
                  <a:tcPr>
                    <a:solidFill>
                      <a:schemeClr val="accent5">
                        <a:lumMod val="60000"/>
                        <a:lumOff val="40000"/>
                      </a:schemeClr>
                    </a:solidFill>
                  </a:tcPr>
                </a:tc>
                <a:tc hMerge="1">
                  <a:txBody>
                    <a:bodyPr/>
                    <a:lstStyle/>
                    <a:p>
                      <a:pPr algn="ctr"/>
                      <a:endParaRPr lang="en-US" sz="1600" dirty="0"/>
                    </a:p>
                  </a:txBody>
                  <a:tcPr>
                    <a:solidFill>
                      <a:schemeClr val="accent5">
                        <a:lumMod val="60000"/>
                        <a:lumOff val="40000"/>
                      </a:schemeClr>
                    </a:solidFill>
                  </a:tcPr>
                </a:tc>
              </a:tr>
              <a:tr h="449964">
                <a:tc>
                  <a:txBody>
                    <a:bodyPr/>
                    <a:lstStyle/>
                    <a:p>
                      <a:r>
                        <a:rPr lang="en-US" sz="1600" b="1" dirty="0" smtClean="0"/>
                        <a:t>Electricity</a:t>
                      </a:r>
                      <a:r>
                        <a:rPr lang="en-US" sz="1600" b="1" baseline="0" dirty="0" smtClean="0"/>
                        <a:t> cost as % of rent </a:t>
                      </a:r>
                      <a:endParaRPr lang="en-US" sz="1600" b="1" dirty="0"/>
                    </a:p>
                  </a:txBody>
                  <a:tcPr/>
                </a:tc>
                <a:tc>
                  <a:txBody>
                    <a:bodyPr/>
                    <a:lstStyle/>
                    <a:p>
                      <a:pPr algn="ctr"/>
                      <a:r>
                        <a:rPr lang="en-US" sz="1600" b="1" dirty="0" smtClean="0"/>
                        <a:t>26%</a:t>
                      </a:r>
                      <a:endParaRPr lang="en-US" sz="1600" b="1" dirty="0"/>
                    </a:p>
                  </a:txBody>
                  <a:tcPr/>
                </a:tc>
                <a:tc>
                  <a:txBody>
                    <a:bodyPr/>
                    <a:lstStyle/>
                    <a:p>
                      <a:pPr algn="ctr"/>
                      <a:r>
                        <a:rPr lang="en-US" sz="1600" b="1" dirty="0" smtClean="0"/>
                        <a:t>35%</a:t>
                      </a:r>
                      <a:endParaRPr lang="en-US" sz="1600" b="1" dirty="0"/>
                    </a:p>
                  </a:txBody>
                  <a:tcPr/>
                </a:tc>
                <a:tc>
                  <a:txBody>
                    <a:bodyPr/>
                    <a:lstStyle/>
                    <a:p>
                      <a:pPr algn="ctr"/>
                      <a:r>
                        <a:rPr lang="en-US" sz="1600" b="1" dirty="0" smtClean="0"/>
                        <a:t>24%</a:t>
                      </a:r>
                      <a:endParaRPr lang="en-US" sz="1600" b="1" dirty="0"/>
                    </a:p>
                  </a:txBody>
                  <a:tcPr/>
                </a:tc>
              </a:tr>
              <a:tr h="702684">
                <a:tc>
                  <a:txBody>
                    <a:bodyPr/>
                    <a:lstStyle/>
                    <a:p>
                      <a:r>
                        <a:rPr lang="en-US" sz="1600" b="1" dirty="0" smtClean="0"/>
                        <a:t>All</a:t>
                      </a:r>
                      <a:r>
                        <a:rPr lang="en-US" sz="1600" b="1" baseline="0" dirty="0" smtClean="0"/>
                        <a:t> utilities plus security as % of rent</a:t>
                      </a:r>
                      <a:endParaRPr lang="en-US" sz="1600" b="1" dirty="0"/>
                    </a:p>
                  </a:txBody>
                  <a:tcPr/>
                </a:tc>
                <a:tc>
                  <a:txBody>
                    <a:bodyPr/>
                    <a:lstStyle/>
                    <a:p>
                      <a:pPr algn="ctr"/>
                      <a:r>
                        <a:rPr lang="en-US" sz="1600" b="1" dirty="0" smtClean="0"/>
                        <a:t>39%</a:t>
                      </a:r>
                      <a:endParaRPr lang="en-US" sz="1600" b="1" dirty="0"/>
                    </a:p>
                  </a:txBody>
                  <a:tcPr/>
                </a:tc>
                <a:tc>
                  <a:txBody>
                    <a:bodyPr/>
                    <a:lstStyle/>
                    <a:p>
                      <a:pPr algn="ctr"/>
                      <a:r>
                        <a:rPr lang="en-US" sz="1600" b="1" dirty="0" smtClean="0"/>
                        <a:t>62%</a:t>
                      </a:r>
                      <a:endParaRPr lang="en-US" sz="1600" b="1" dirty="0"/>
                    </a:p>
                  </a:txBody>
                  <a:tcPr/>
                </a:tc>
                <a:tc>
                  <a:txBody>
                    <a:bodyPr/>
                    <a:lstStyle/>
                    <a:p>
                      <a:pPr algn="ctr"/>
                      <a:r>
                        <a:rPr lang="en-US" sz="1600" b="1" dirty="0" smtClean="0"/>
                        <a:t>34%</a:t>
                      </a:r>
                      <a:endParaRPr lang="en-US" sz="1600" b="1" dirty="0"/>
                    </a:p>
                  </a:txBody>
                  <a:tcPr/>
                </a:tc>
              </a:tr>
            </a:tbl>
          </a:graphicData>
        </a:graphic>
      </p:graphicFrame>
      <p:sp>
        <p:nvSpPr>
          <p:cNvPr id="4" name="Slide Number Placeholder 3"/>
          <p:cNvSpPr>
            <a:spLocks noGrp="1"/>
          </p:cNvSpPr>
          <p:nvPr>
            <p:ph type="sldNum" sz="quarter" idx="12"/>
          </p:nvPr>
        </p:nvSpPr>
        <p:spPr/>
        <p:txBody>
          <a:bodyPr/>
          <a:lstStyle/>
          <a:p>
            <a:fld id="{EE8461CB-F664-4C6D-9D76-6C1228376BE3}" type="slidenum">
              <a:rPr lang="en-US" sz="1000" smtClean="0"/>
              <a:pPr/>
              <a:t>31</a:t>
            </a:fld>
            <a:endParaRPr lang="en-US" sz="1000" dirty="0"/>
          </a:p>
        </p:txBody>
      </p:sp>
    </p:spTree>
    <p:extLst>
      <p:ext uri="{BB962C8B-B14F-4D97-AF65-F5344CB8AC3E}">
        <p14:creationId xmlns:p14="http://schemas.microsoft.com/office/powerpoint/2010/main" xmlns="" val="2725746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498080" cy="1066800"/>
          </a:xfrm>
        </p:spPr>
        <p:txBody>
          <a:bodyPr>
            <a:normAutofit/>
          </a:bodyPr>
          <a:lstStyle/>
          <a:p>
            <a:r>
              <a:rPr lang="en-US" sz="3200" b="1" u="sng" dirty="0" smtClean="0">
                <a:ln>
                  <a:solidFill>
                    <a:schemeClr val="accent1"/>
                  </a:solidFill>
                </a:ln>
                <a:solidFill>
                  <a:schemeClr val="tx2"/>
                </a:solidFill>
              </a:rPr>
              <a:t>Malpractice Insurance: Coverage</a:t>
            </a:r>
            <a:endParaRPr lang="en-US" sz="3200" u="sng" dirty="0"/>
          </a:p>
        </p:txBody>
      </p:sp>
      <p:graphicFrame>
        <p:nvGraphicFramePr>
          <p:cNvPr id="3" name="Chart 2"/>
          <p:cNvGraphicFramePr/>
          <p:nvPr>
            <p:extLst>
              <p:ext uri="{D42A27DB-BD31-4B8C-83A1-F6EECF244321}">
                <p14:modId xmlns:p14="http://schemas.microsoft.com/office/powerpoint/2010/main" xmlns="" val="620860957"/>
              </p:ext>
            </p:extLst>
          </p:nvPr>
        </p:nvGraphicFramePr>
        <p:xfrm>
          <a:off x="1295400" y="914400"/>
          <a:ext cx="7543800" cy="40132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990600" y="4876800"/>
            <a:ext cx="8153400" cy="1524000"/>
          </a:xfrm>
          <a:prstGeom prst="rect">
            <a:avLst/>
          </a:prstGeom>
          <a:solidFill>
            <a:schemeClr val="accent3">
              <a:lumMod val="20000"/>
              <a:lumOff val="80000"/>
            </a:schemeClr>
          </a:solidFill>
        </p:spPr>
        <p:txBody>
          <a:bodyPr wrap="square" rtlCol="0">
            <a:normAutofit/>
          </a:bodyPr>
          <a:lstStyle/>
          <a:p>
            <a:pPr marL="285750" indent="-285750">
              <a:spcBef>
                <a:spcPts val="600"/>
              </a:spcBef>
              <a:buFont typeface="Arial" pitchFamily="34" charset="0"/>
              <a:buChar char="•"/>
            </a:pPr>
            <a:r>
              <a:rPr lang="en-US" sz="1600" b="1" dirty="0" smtClean="0"/>
              <a:t>Not much change in the pattern of malpractice insurance coverage in the last ten years. The large majority of physicians have $100,000/$300,000 coverage. </a:t>
            </a:r>
          </a:p>
          <a:p>
            <a:pPr marL="285750" indent="-285750">
              <a:spcBef>
                <a:spcPts val="600"/>
              </a:spcBef>
              <a:buFont typeface="Arial" pitchFamily="34" charset="0"/>
              <a:buChar char="•"/>
            </a:pPr>
            <a:r>
              <a:rPr lang="en-US" sz="1600" b="1" dirty="0" smtClean="0"/>
              <a:t>The percentage that opted for much larger coverage of one million to 3 million increased from 4% in 2001 and 2006 to 8% in 2011. Among specialists , 7% had 1 to 3 million coverage in 2001, 5%  in 2006,  which increased to 13% in 2011.</a:t>
            </a:r>
            <a:endParaRPr lang="en-US" sz="1600" b="1" dirty="0"/>
          </a:p>
        </p:txBody>
      </p:sp>
      <p:sp>
        <p:nvSpPr>
          <p:cNvPr id="5" name="Slide Number Placeholder 4"/>
          <p:cNvSpPr>
            <a:spLocks noGrp="1"/>
          </p:cNvSpPr>
          <p:nvPr>
            <p:ph type="sldNum" sz="quarter" idx="12"/>
          </p:nvPr>
        </p:nvSpPr>
        <p:spPr/>
        <p:txBody>
          <a:bodyPr/>
          <a:lstStyle/>
          <a:p>
            <a:fld id="{EE8461CB-F664-4C6D-9D76-6C1228376BE3}" type="slidenum">
              <a:rPr lang="en-US" sz="1000" smtClean="0"/>
              <a:pPr/>
              <a:t>32</a:t>
            </a:fld>
            <a:endParaRPr lang="en-US" sz="1000" dirty="0"/>
          </a:p>
        </p:txBody>
      </p:sp>
    </p:spTree>
    <p:extLst>
      <p:ext uri="{BB962C8B-B14F-4D97-AF65-F5344CB8AC3E}">
        <p14:creationId xmlns:p14="http://schemas.microsoft.com/office/powerpoint/2010/main" xmlns="" val="39890462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
            <a:ext cx="8153400" cy="1143000"/>
          </a:xfrm>
        </p:spPr>
        <p:txBody>
          <a:bodyPr>
            <a:normAutofit/>
          </a:bodyPr>
          <a:lstStyle/>
          <a:p>
            <a:r>
              <a:rPr lang="en-US" sz="3000" b="1" u="sng" dirty="0">
                <a:ln>
                  <a:solidFill>
                    <a:schemeClr val="accent1"/>
                  </a:solidFill>
                </a:ln>
                <a:solidFill>
                  <a:schemeClr val="tx2"/>
                </a:solidFill>
              </a:rPr>
              <a:t>Malpractice Insurance: </a:t>
            </a:r>
            <a:r>
              <a:rPr lang="en-US" sz="3000" b="1" u="sng" dirty="0" smtClean="0">
                <a:ln>
                  <a:solidFill>
                    <a:schemeClr val="accent1"/>
                  </a:solidFill>
                </a:ln>
                <a:solidFill>
                  <a:schemeClr val="tx2"/>
                </a:solidFill>
              </a:rPr>
              <a:t>Leading Insurers and Annual Cost</a:t>
            </a:r>
            <a:endParaRPr lang="en-US" sz="3000" u="sng" dirty="0"/>
          </a:p>
        </p:txBody>
      </p:sp>
      <p:graphicFrame>
        <p:nvGraphicFramePr>
          <p:cNvPr id="3" name="Table 2"/>
          <p:cNvGraphicFramePr>
            <a:graphicFrameLocks noGrp="1"/>
          </p:cNvGraphicFramePr>
          <p:nvPr>
            <p:extLst>
              <p:ext uri="{D42A27DB-BD31-4B8C-83A1-F6EECF244321}">
                <p14:modId xmlns:p14="http://schemas.microsoft.com/office/powerpoint/2010/main" xmlns="" val="473965328"/>
              </p:ext>
            </p:extLst>
          </p:nvPr>
        </p:nvGraphicFramePr>
        <p:xfrm>
          <a:off x="1337604" y="2148837"/>
          <a:ext cx="7467600" cy="2727963"/>
        </p:xfrm>
        <a:graphic>
          <a:graphicData uri="http://schemas.openxmlformats.org/drawingml/2006/table">
            <a:tbl>
              <a:tblPr firstRow="1" bandRow="1">
                <a:tableStyleId>{5C22544A-7EE6-4342-B048-85BDC9FD1C3A}</a:tableStyleId>
              </a:tblPr>
              <a:tblGrid>
                <a:gridCol w="3899747"/>
                <a:gridCol w="995680"/>
                <a:gridCol w="1078653"/>
                <a:gridCol w="1493520"/>
              </a:tblGrid>
              <a:tr h="389709">
                <a:tc>
                  <a:txBody>
                    <a:bodyPr/>
                    <a:lstStyle/>
                    <a:p>
                      <a:r>
                        <a:rPr lang="en-US" sz="1600" b="1" dirty="0" smtClean="0"/>
                        <a:t>Year</a:t>
                      </a:r>
                      <a:endParaRPr lang="en-US" sz="1600" b="1" dirty="0"/>
                    </a:p>
                  </a:txBody>
                  <a:tcPr/>
                </a:tc>
                <a:tc>
                  <a:txBody>
                    <a:bodyPr/>
                    <a:lstStyle/>
                    <a:p>
                      <a:pPr algn="ctr"/>
                      <a:r>
                        <a:rPr lang="en-US" sz="1600" b="1" dirty="0" smtClean="0"/>
                        <a:t>All</a:t>
                      </a:r>
                      <a:endParaRPr lang="en-US" sz="1600" b="1" dirty="0"/>
                    </a:p>
                  </a:txBody>
                  <a:tcPr/>
                </a:tc>
                <a:tc>
                  <a:txBody>
                    <a:bodyPr/>
                    <a:lstStyle/>
                    <a:p>
                      <a:pPr algn="ctr"/>
                      <a:r>
                        <a:rPr lang="en-US" sz="1600" b="1" dirty="0" smtClean="0"/>
                        <a:t>PCPs</a:t>
                      </a:r>
                      <a:endParaRPr lang="en-US" sz="1600" b="1" dirty="0"/>
                    </a:p>
                  </a:txBody>
                  <a:tcPr/>
                </a:tc>
                <a:tc>
                  <a:txBody>
                    <a:bodyPr/>
                    <a:lstStyle/>
                    <a:p>
                      <a:pPr algn="ctr"/>
                      <a:r>
                        <a:rPr lang="en-US" sz="1600" b="1" dirty="0" smtClean="0"/>
                        <a:t>Specialists</a:t>
                      </a:r>
                      <a:endParaRPr lang="en-US" sz="1600" b="1" dirty="0"/>
                    </a:p>
                  </a:txBody>
                  <a:tcPr/>
                </a:tc>
              </a:tr>
              <a:tr h="389709">
                <a:tc>
                  <a:txBody>
                    <a:bodyPr/>
                    <a:lstStyle/>
                    <a:p>
                      <a:r>
                        <a:rPr lang="en-US" sz="1600" b="1" dirty="0" smtClean="0"/>
                        <a:t>2011 mean annual cost</a:t>
                      </a:r>
                      <a:endParaRPr lang="en-US" sz="1600" b="1" dirty="0"/>
                    </a:p>
                  </a:txBody>
                  <a:tcPr>
                    <a:solidFill>
                      <a:schemeClr val="accent3">
                        <a:lumMod val="40000"/>
                        <a:lumOff val="60000"/>
                      </a:schemeClr>
                    </a:solidFill>
                  </a:tcPr>
                </a:tc>
                <a:tc>
                  <a:txBody>
                    <a:bodyPr/>
                    <a:lstStyle/>
                    <a:p>
                      <a:pPr algn="ctr"/>
                      <a:r>
                        <a:rPr lang="en-US" sz="1600" b="1" dirty="0" smtClean="0"/>
                        <a:t>$5,343</a:t>
                      </a:r>
                      <a:endParaRPr lang="en-US" sz="1600" b="1" dirty="0"/>
                    </a:p>
                  </a:txBody>
                  <a:tcPr>
                    <a:solidFill>
                      <a:schemeClr val="accent3">
                        <a:lumMod val="40000"/>
                        <a:lumOff val="60000"/>
                      </a:schemeClr>
                    </a:solidFill>
                  </a:tcPr>
                </a:tc>
                <a:tc>
                  <a:txBody>
                    <a:bodyPr/>
                    <a:lstStyle/>
                    <a:p>
                      <a:pPr algn="ctr"/>
                      <a:r>
                        <a:rPr lang="en-US" sz="1600" b="1" dirty="0" smtClean="0"/>
                        <a:t>$3,529</a:t>
                      </a:r>
                      <a:endParaRPr lang="en-US" sz="1600" b="1" dirty="0"/>
                    </a:p>
                  </a:txBody>
                  <a:tcPr>
                    <a:solidFill>
                      <a:schemeClr val="accent3">
                        <a:lumMod val="40000"/>
                        <a:lumOff val="60000"/>
                      </a:schemeClr>
                    </a:solidFill>
                  </a:tcPr>
                </a:tc>
                <a:tc>
                  <a:txBody>
                    <a:bodyPr/>
                    <a:lstStyle/>
                    <a:p>
                      <a:pPr algn="ctr"/>
                      <a:r>
                        <a:rPr lang="en-US" sz="1600" b="1" dirty="0" smtClean="0"/>
                        <a:t>$7,538</a:t>
                      </a:r>
                      <a:endParaRPr lang="en-US" sz="1600" b="1" dirty="0"/>
                    </a:p>
                  </a:txBody>
                  <a:tcPr>
                    <a:solidFill>
                      <a:schemeClr val="accent3">
                        <a:lumMod val="40000"/>
                        <a:lumOff val="60000"/>
                      </a:schemeClr>
                    </a:solidFill>
                  </a:tcPr>
                </a:tc>
              </a:tr>
              <a:tr h="389709">
                <a:tc>
                  <a:txBody>
                    <a:bodyPr/>
                    <a:lstStyle/>
                    <a:p>
                      <a:r>
                        <a:rPr lang="en-US" sz="1600" b="1" dirty="0" smtClean="0"/>
                        <a:t>% increase from</a:t>
                      </a:r>
                      <a:r>
                        <a:rPr lang="en-US" sz="1600" b="1" baseline="0" dirty="0" smtClean="0"/>
                        <a:t> 2006 to 2011</a:t>
                      </a:r>
                      <a:endParaRPr lang="en-US" sz="1600" b="1" dirty="0"/>
                    </a:p>
                  </a:txBody>
                  <a:tcPr>
                    <a:solidFill>
                      <a:schemeClr val="accent3">
                        <a:lumMod val="40000"/>
                        <a:lumOff val="60000"/>
                      </a:schemeClr>
                    </a:solidFill>
                  </a:tcPr>
                </a:tc>
                <a:tc>
                  <a:txBody>
                    <a:bodyPr/>
                    <a:lstStyle/>
                    <a:p>
                      <a:pPr algn="ctr"/>
                      <a:r>
                        <a:rPr lang="en-US" sz="1600" b="1" dirty="0" smtClean="0"/>
                        <a:t>19%</a:t>
                      </a:r>
                      <a:endParaRPr lang="en-US" sz="1600" b="1" dirty="0"/>
                    </a:p>
                  </a:txBody>
                  <a:tcPr>
                    <a:solidFill>
                      <a:schemeClr val="accent3">
                        <a:lumMod val="40000"/>
                        <a:lumOff val="60000"/>
                      </a:schemeClr>
                    </a:solidFill>
                  </a:tcPr>
                </a:tc>
                <a:tc>
                  <a:txBody>
                    <a:bodyPr/>
                    <a:lstStyle/>
                    <a:p>
                      <a:pPr algn="ctr"/>
                      <a:r>
                        <a:rPr lang="en-US" sz="1600" b="1" dirty="0" smtClean="0"/>
                        <a:t>10%</a:t>
                      </a:r>
                      <a:endParaRPr lang="en-US" sz="1600" b="1" dirty="0"/>
                    </a:p>
                  </a:txBody>
                  <a:tcPr>
                    <a:solidFill>
                      <a:schemeClr val="accent3">
                        <a:lumMod val="40000"/>
                        <a:lumOff val="60000"/>
                      </a:schemeClr>
                    </a:solidFill>
                  </a:tcPr>
                </a:tc>
                <a:tc>
                  <a:txBody>
                    <a:bodyPr/>
                    <a:lstStyle/>
                    <a:p>
                      <a:pPr algn="ctr"/>
                      <a:r>
                        <a:rPr lang="en-US" sz="1600" b="1" dirty="0" smtClean="0"/>
                        <a:t>25%</a:t>
                      </a:r>
                      <a:endParaRPr lang="en-US" sz="1600" b="1" dirty="0"/>
                    </a:p>
                  </a:txBody>
                  <a:tcPr>
                    <a:solidFill>
                      <a:schemeClr val="accent3">
                        <a:lumMod val="40000"/>
                        <a:lumOff val="60000"/>
                      </a:schemeClr>
                    </a:solidFill>
                  </a:tcPr>
                </a:tc>
              </a:tr>
              <a:tr h="389709">
                <a:tc>
                  <a:txBody>
                    <a:bodyPr/>
                    <a:lstStyle/>
                    <a:p>
                      <a:r>
                        <a:rPr lang="en-US" sz="1600" b="1" dirty="0" smtClean="0"/>
                        <a:t>% increase from 2001 to 2011</a:t>
                      </a:r>
                      <a:endParaRPr lang="en-US" sz="1600" b="1" dirty="0"/>
                    </a:p>
                  </a:txBody>
                  <a:tcPr>
                    <a:solidFill>
                      <a:schemeClr val="accent3">
                        <a:lumMod val="40000"/>
                        <a:lumOff val="60000"/>
                      </a:schemeClr>
                    </a:solidFill>
                  </a:tcPr>
                </a:tc>
                <a:tc>
                  <a:txBody>
                    <a:bodyPr/>
                    <a:lstStyle/>
                    <a:p>
                      <a:pPr algn="ctr"/>
                      <a:r>
                        <a:rPr lang="en-US" sz="1600" b="1" dirty="0" smtClean="0"/>
                        <a:t>57%</a:t>
                      </a:r>
                      <a:endParaRPr lang="en-US" sz="1600" b="1" dirty="0"/>
                    </a:p>
                  </a:txBody>
                  <a:tcPr>
                    <a:solidFill>
                      <a:schemeClr val="accent3">
                        <a:lumMod val="40000"/>
                        <a:lumOff val="60000"/>
                      </a:schemeClr>
                    </a:solidFill>
                  </a:tcPr>
                </a:tc>
                <a:tc>
                  <a:txBody>
                    <a:bodyPr/>
                    <a:lstStyle/>
                    <a:p>
                      <a:pPr algn="ctr"/>
                      <a:r>
                        <a:rPr lang="en-US" sz="1600" b="1" dirty="0" smtClean="0"/>
                        <a:t>39%</a:t>
                      </a:r>
                      <a:endParaRPr lang="en-US" sz="1600" b="1" dirty="0"/>
                    </a:p>
                  </a:txBody>
                  <a:tcPr>
                    <a:solidFill>
                      <a:schemeClr val="accent3">
                        <a:lumMod val="40000"/>
                        <a:lumOff val="60000"/>
                      </a:schemeClr>
                    </a:solidFill>
                  </a:tcPr>
                </a:tc>
                <a:tc>
                  <a:txBody>
                    <a:bodyPr/>
                    <a:lstStyle/>
                    <a:p>
                      <a:pPr algn="ctr"/>
                      <a:r>
                        <a:rPr lang="en-US" sz="1600" b="1" dirty="0" smtClean="0"/>
                        <a:t>75%</a:t>
                      </a:r>
                      <a:endParaRPr lang="en-US" sz="1600" b="1" dirty="0"/>
                    </a:p>
                  </a:txBody>
                  <a:tcPr>
                    <a:solidFill>
                      <a:schemeClr val="accent3">
                        <a:lumMod val="40000"/>
                        <a:lumOff val="60000"/>
                      </a:schemeClr>
                    </a:solidFill>
                  </a:tcPr>
                </a:tc>
              </a:tr>
              <a:tr h="389709">
                <a:tc>
                  <a:txBody>
                    <a:bodyPr/>
                    <a:lstStyle/>
                    <a:p>
                      <a:r>
                        <a:rPr lang="en-US" sz="1600" b="1" dirty="0" smtClean="0"/>
                        <a:t>2006 mean annual cost</a:t>
                      </a:r>
                      <a:endParaRPr lang="en-US" sz="1600" b="1" dirty="0"/>
                    </a:p>
                  </a:txBody>
                  <a:tcPr>
                    <a:solidFill>
                      <a:schemeClr val="accent1">
                        <a:lumMod val="40000"/>
                        <a:lumOff val="60000"/>
                      </a:schemeClr>
                    </a:solidFill>
                  </a:tcPr>
                </a:tc>
                <a:tc>
                  <a:txBody>
                    <a:bodyPr/>
                    <a:lstStyle/>
                    <a:p>
                      <a:pPr algn="ctr"/>
                      <a:r>
                        <a:rPr lang="en-US" sz="1600" b="1" dirty="0" smtClean="0"/>
                        <a:t>$4,501</a:t>
                      </a:r>
                      <a:endParaRPr lang="en-US" sz="1600" b="1" dirty="0"/>
                    </a:p>
                  </a:txBody>
                  <a:tcPr>
                    <a:solidFill>
                      <a:schemeClr val="accent1">
                        <a:lumMod val="40000"/>
                        <a:lumOff val="60000"/>
                      </a:schemeClr>
                    </a:solidFill>
                  </a:tcPr>
                </a:tc>
                <a:tc>
                  <a:txBody>
                    <a:bodyPr/>
                    <a:lstStyle/>
                    <a:p>
                      <a:pPr algn="ctr"/>
                      <a:r>
                        <a:rPr lang="en-US" sz="1600" b="1" dirty="0" smtClean="0"/>
                        <a:t>$3,201</a:t>
                      </a:r>
                      <a:endParaRPr lang="en-US" sz="1600" b="1" dirty="0"/>
                    </a:p>
                  </a:txBody>
                  <a:tcPr>
                    <a:solidFill>
                      <a:schemeClr val="accent1">
                        <a:lumMod val="40000"/>
                        <a:lumOff val="60000"/>
                      </a:schemeClr>
                    </a:solidFill>
                  </a:tcPr>
                </a:tc>
                <a:tc>
                  <a:txBody>
                    <a:bodyPr/>
                    <a:lstStyle/>
                    <a:p>
                      <a:pPr algn="ctr"/>
                      <a:r>
                        <a:rPr lang="en-US" sz="1600" b="1" dirty="0" smtClean="0"/>
                        <a:t>$6,046</a:t>
                      </a:r>
                      <a:endParaRPr lang="en-US" sz="1600" b="1" dirty="0"/>
                    </a:p>
                  </a:txBody>
                  <a:tcPr>
                    <a:solidFill>
                      <a:schemeClr val="accent1">
                        <a:lumMod val="40000"/>
                        <a:lumOff val="60000"/>
                      </a:schemeClr>
                    </a:solidFill>
                  </a:tcPr>
                </a:tc>
              </a:tr>
              <a:tr h="389709">
                <a:tc>
                  <a:txBody>
                    <a:bodyPr/>
                    <a:lstStyle/>
                    <a:p>
                      <a:r>
                        <a:rPr lang="en-US" sz="1600" b="1" dirty="0" smtClean="0"/>
                        <a:t>% increase from</a:t>
                      </a:r>
                      <a:r>
                        <a:rPr lang="en-US" sz="1600" b="1" baseline="0" dirty="0" smtClean="0"/>
                        <a:t> 2001 to 2006</a:t>
                      </a:r>
                      <a:endParaRPr lang="en-US" sz="1600" b="1" dirty="0"/>
                    </a:p>
                  </a:txBody>
                  <a:tcPr>
                    <a:solidFill>
                      <a:schemeClr val="accent1">
                        <a:lumMod val="40000"/>
                        <a:lumOff val="60000"/>
                      </a:schemeClr>
                    </a:solidFill>
                  </a:tcPr>
                </a:tc>
                <a:tc>
                  <a:txBody>
                    <a:bodyPr/>
                    <a:lstStyle/>
                    <a:p>
                      <a:pPr algn="ctr"/>
                      <a:r>
                        <a:rPr lang="en-US" sz="1600" b="1" dirty="0" smtClean="0"/>
                        <a:t>32%</a:t>
                      </a:r>
                      <a:endParaRPr lang="en-US" sz="1600" b="1" dirty="0"/>
                    </a:p>
                  </a:txBody>
                  <a:tcPr>
                    <a:solidFill>
                      <a:schemeClr val="accent1">
                        <a:lumMod val="40000"/>
                        <a:lumOff val="60000"/>
                      </a:schemeClr>
                    </a:solidFill>
                  </a:tcPr>
                </a:tc>
                <a:tc>
                  <a:txBody>
                    <a:bodyPr/>
                    <a:lstStyle/>
                    <a:p>
                      <a:pPr algn="ctr"/>
                      <a:r>
                        <a:rPr lang="en-US" sz="1600" b="1" dirty="0" smtClean="0"/>
                        <a:t>26%</a:t>
                      </a:r>
                      <a:endParaRPr lang="en-US" sz="1600" b="1" dirty="0"/>
                    </a:p>
                  </a:txBody>
                  <a:tcPr>
                    <a:solidFill>
                      <a:schemeClr val="accent1">
                        <a:lumMod val="40000"/>
                        <a:lumOff val="60000"/>
                      </a:schemeClr>
                    </a:solidFill>
                  </a:tcPr>
                </a:tc>
                <a:tc>
                  <a:txBody>
                    <a:bodyPr/>
                    <a:lstStyle/>
                    <a:p>
                      <a:pPr algn="ctr"/>
                      <a:r>
                        <a:rPr lang="en-US" sz="1600" b="1" dirty="0" smtClean="0"/>
                        <a:t>40%</a:t>
                      </a:r>
                      <a:endParaRPr lang="en-US" sz="1600" b="1" dirty="0"/>
                    </a:p>
                  </a:txBody>
                  <a:tcPr>
                    <a:solidFill>
                      <a:schemeClr val="accent1">
                        <a:lumMod val="40000"/>
                        <a:lumOff val="60000"/>
                      </a:schemeClr>
                    </a:solidFill>
                  </a:tcPr>
                </a:tc>
              </a:tr>
              <a:tr h="389709">
                <a:tc>
                  <a:txBody>
                    <a:bodyPr/>
                    <a:lstStyle/>
                    <a:p>
                      <a:r>
                        <a:rPr lang="en-US" sz="1600" b="1" dirty="0" smtClean="0"/>
                        <a:t>2001 mean annual cost</a:t>
                      </a:r>
                      <a:endParaRPr lang="en-US" sz="1600" b="1" dirty="0"/>
                    </a:p>
                  </a:txBody>
                  <a:tcPr>
                    <a:solidFill>
                      <a:schemeClr val="accent5">
                        <a:lumMod val="40000"/>
                        <a:lumOff val="60000"/>
                      </a:schemeClr>
                    </a:solidFill>
                  </a:tcPr>
                </a:tc>
                <a:tc>
                  <a:txBody>
                    <a:bodyPr/>
                    <a:lstStyle/>
                    <a:p>
                      <a:pPr algn="ctr"/>
                      <a:r>
                        <a:rPr lang="en-US" sz="1600" b="1" dirty="0" smtClean="0"/>
                        <a:t>$3403</a:t>
                      </a:r>
                      <a:endParaRPr lang="en-US" sz="1600" b="1" dirty="0"/>
                    </a:p>
                  </a:txBody>
                  <a:tcPr>
                    <a:solidFill>
                      <a:schemeClr val="accent5">
                        <a:lumMod val="40000"/>
                        <a:lumOff val="60000"/>
                      </a:schemeClr>
                    </a:solidFill>
                  </a:tcPr>
                </a:tc>
                <a:tc>
                  <a:txBody>
                    <a:bodyPr/>
                    <a:lstStyle/>
                    <a:p>
                      <a:pPr algn="ctr"/>
                      <a:r>
                        <a:rPr lang="en-US" sz="1600" b="1" dirty="0" smtClean="0"/>
                        <a:t>$2,545</a:t>
                      </a:r>
                      <a:endParaRPr lang="en-US" sz="1600" b="1" dirty="0"/>
                    </a:p>
                  </a:txBody>
                  <a:tcPr>
                    <a:solidFill>
                      <a:schemeClr val="accent5">
                        <a:lumMod val="40000"/>
                        <a:lumOff val="60000"/>
                      </a:schemeClr>
                    </a:solidFill>
                  </a:tcPr>
                </a:tc>
                <a:tc>
                  <a:txBody>
                    <a:bodyPr/>
                    <a:lstStyle/>
                    <a:p>
                      <a:pPr algn="ctr"/>
                      <a:r>
                        <a:rPr lang="en-US" sz="1600" b="1" dirty="0" smtClean="0"/>
                        <a:t>$4,319</a:t>
                      </a:r>
                      <a:endParaRPr lang="en-US" sz="1600" b="1" dirty="0"/>
                    </a:p>
                  </a:txBody>
                  <a:tcPr>
                    <a:solidFill>
                      <a:schemeClr val="accent5">
                        <a:lumMod val="40000"/>
                        <a:lumOff val="60000"/>
                      </a:schemeClr>
                    </a:solidFill>
                  </a:tcPr>
                </a:tc>
              </a:tr>
            </a:tbl>
          </a:graphicData>
        </a:graphic>
      </p:graphicFrame>
      <p:sp>
        <p:nvSpPr>
          <p:cNvPr id="4" name="TextBox 3"/>
          <p:cNvSpPr txBox="1"/>
          <p:nvPr/>
        </p:nvSpPr>
        <p:spPr>
          <a:xfrm flipH="1">
            <a:off x="1056248" y="5105400"/>
            <a:ext cx="7955280" cy="132343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marL="285750" indent="-285750" algn="just">
              <a:buFont typeface="Arial" pitchFamily="34" charset="0"/>
              <a:buChar char="•"/>
            </a:pPr>
            <a:r>
              <a:rPr lang="en-US" sz="1600" b="1" dirty="0" smtClean="0"/>
              <a:t>Between 2001 and 2006 the cost of insurance increased by 32% for all doctors and a whopping 40% for specialists. The rate of increase slowed somewhat from 2006 to 2011, but was still 19% for all doctors and 25% for specialists. If we look at the increase over a ten year period, the average for all doctors surveyed was a 57% increase and 75% for specialists.</a:t>
            </a:r>
          </a:p>
        </p:txBody>
      </p:sp>
      <p:sp>
        <p:nvSpPr>
          <p:cNvPr id="5" name="TextBox 4"/>
          <p:cNvSpPr txBox="1"/>
          <p:nvPr/>
        </p:nvSpPr>
        <p:spPr>
          <a:xfrm>
            <a:off x="1447800" y="1219200"/>
            <a:ext cx="7391400"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normAutofit/>
          </a:bodyPr>
          <a:lstStyle/>
          <a:p>
            <a:r>
              <a:rPr lang="en-US" sz="1600" b="1" dirty="0" smtClean="0"/>
              <a:t>Most </a:t>
            </a:r>
            <a:r>
              <a:rPr lang="en-US" sz="1600" b="1" dirty="0"/>
              <a:t>doctors (74%) have malpractice insurance with SIMED, 13% with Triple S, and 5% with CNA</a:t>
            </a:r>
          </a:p>
          <a:p>
            <a:endParaRPr lang="en-US" sz="1600" dirty="0"/>
          </a:p>
        </p:txBody>
      </p:sp>
      <p:sp>
        <p:nvSpPr>
          <p:cNvPr id="6" name="Slide Number Placeholder 5"/>
          <p:cNvSpPr>
            <a:spLocks noGrp="1"/>
          </p:cNvSpPr>
          <p:nvPr>
            <p:ph type="sldNum" sz="quarter" idx="12"/>
          </p:nvPr>
        </p:nvSpPr>
        <p:spPr/>
        <p:txBody>
          <a:bodyPr/>
          <a:lstStyle/>
          <a:p>
            <a:fld id="{EE8461CB-F664-4C6D-9D76-6C1228376BE3}" type="slidenum">
              <a:rPr lang="en-US" sz="1000" smtClean="0"/>
              <a:pPr/>
              <a:t>33</a:t>
            </a:fld>
            <a:endParaRPr lang="en-US" sz="1000" dirty="0"/>
          </a:p>
        </p:txBody>
      </p:sp>
    </p:spTree>
    <p:extLst>
      <p:ext uri="{BB962C8B-B14F-4D97-AF65-F5344CB8AC3E}">
        <p14:creationId xmlns:p14="http://schemas.microsoft.com/office/powerpoint/2010/main" xmlns="" val="18752826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
            <a:ext cx="7498080" cy="1173162"/>
          </a:xfrm>
        </p:spPr>
        <p:txBody>
          <a:bodyPr>
            <a:noAutofit/>
          </a:bodyPr>
          <a:lstStyle/>
          <a:p>
            <a:r>
              <a:rPr lang="en-US" sz="3200" b="1" u="sng" dirty="0" smtClean="0">
                <a:ln>
                  <a:solidFill>
                    <a:schemeClr val="accent1"/>
                  </a:solidFill>
                </a:ln>
                <a:solidFill>
                  <a:schemeClr val="tx2"/>
                </a:solidFill>
              </a:rPr>
              <a:t>Reasons for Higher Malpractice Insurance Costs</a:t>
            </a:r>
            <a:endParaRPr lang="en-US" sz="3200" u="sng" dirty="0"/>
          </a:p>
        </p:txBody>
      </p:sp>
      <p:sp>
        <p:nvSpPr>
          <p:cNvPr id="3" name="Content Placeholder 2"/>
          <p:cNvSpPr>
            <a:spLocks noGrp="1"/>
          </p:cNvSpPr>
          <p:nvPr>
            <p:ph idx="1"/>
          </p:nvPr>
        </p:nvSpPr>
        <p:spPr>
          <a:xfrm>
            <a:off x="990600" y="1447800"/>
            <a:ext cx="8001000" cy="4953000"/>
          </a:xfrm>
          <a:solidFill>
            <a:schemeClr val="accent3">
              <a:lumMod val="20000"/>
              <a:lumOff val="80000"/>
            </a:schemeClr>
          </a:solidFill>
        </p:spPr>
        <p:txBody>
          <a:bodyPr>
            <a:noAutofit/>
          </a:bodyPr>
          <a:lstStyle/>
          <a:p>
            <a:pPr marL="285750" indent="-285750" algn="just">
              <a:spcAft>
                <a:spcPts val="600"/>
              </a:spcAft>
              <a:buFont typeface="Arial" pitchFamily="34" charset="0"/>
              <a:buChar char="•"/>
            </a:pPr>
            <a:r>
              <a:rPr lang="en-US" sz="1800" b="1" dirty="0" smtClean="0"/>
              <a:t>The previous slide shows that </a:t>
            </a:r>
            <a:r>
              <a:rPr lang="en-US" sz="1800" b="1" dirty="0"/>
              <a:t>most doctors maintained coverage of $100,000 /$300,000 and the percentages taking higher coverage increased only </a:t>
            </a:r>
            <a:r>
              <a:rPr lang="en-US" sz="1800" b="1" dirty="0" smtClean="0"/>
              <a:t>slightly in the last ten years. Therefore, it is logical to conclude that most </a:t>
            </a:r>
            <a:r>
              <a:rPr lang="en-US" sz="1800" b="1" dirty="0"/>
              <a:t>of the increase in </a:t>
            </a:r>
            <a:r>
              <a:rPr lang="en-US" sz="1800" b="1" dirty="0" smtClean="0"/>
              <a:t>cost for malpractice must have come </a:t>
            </a:r>
            <a:r>
              <a:rPr lang="en-US" sz="1800" b="1" dirty="0"/>
              <a:t>from increased premiums for the same coverage</a:t>
            </a:r>
            <a:r>
              <a:rPr lang="en-US" sz="1800" b="1" dirty="0" smtClean="0"/>
              <a:t>.</a:t>
            </a:r>
            <a:endParaRPr lang="en-US" sz="1800" dirty="0"/>
          </a:p>
          <a:p>
            <a:pPr algn="just">
              <a:spcAft>
                <a:spcPts val="600"/>
              </a:spcAft>
            </a:pPr>
            <a:r>
              <a:rPr lang="en-US" sz="1800" b="1" dirty="0" smtClean="0"/>
              <a:t>A majority (</a:t>
            </a:r>
            <a:r>
              <a:rPr lang="en-US" sz="1800" b="1" dirty="0"/>
              <a:t>56%) of doctors said that the reason for the rise in their </a:t>
            </a:r>
            <a:r>
              <a:rPr lang="en-US" sz="1800" b="1" dirty="0" smtClean="0"/>
              <a:t>malpractice insurance costs </a:t>
            </a:r>
            <a:r>
              <a:rPr lang="en-US" sz="1800" b="1" dirty="0"/>
              <a:t>was an increase in the premiums charge by insurance companies, 4% attributed the increase to increased coverage, and 40% did not </a:t>
            </a:r>
            <a:r>
              <a:rPr lang="en-US" sz="1800" b="1" dirty="0" smtClean="0"/>
              <a:t>respond</a:t>
            </a:r>
            <a:endParaRPr lang="en-US" sz="1800" b="1" dirty="0"/>
          </a:p>
          <a:p>
            <a:pPr algn="just">
              <a:spcAft>
                <a:spcPts val="600"/>
              </a:spcAft>
            </a:pPr>
            <a:r>
              <a:rPr lang="en-US" sz="1800" b="1" dirty="0" smtClean="0"/>
              <a:t>In 2003, the Puerto Rico insurance regulator proposed a hike in premiums of 53%, which might have some bearing on the steep hike in premiums reported by doctors for the period between 2001 and 2006.</a:t>
            </a:r>
          </a:p>
        </p:txBody>
      </p:sp>
      <p:sp>
        <p:nvSpPr>
          <p:cNvPr id="4" name="TextBox 3"/>
          <p:cNvSpPr txBox="1"/>
          <p:nvPr/>
        </p:nvSpPr>
        <p:spPr>
          <a:xfrm flipV="1">
            <a:off x="1524000" y="1066800"/>
            <a:ext cx="7290522" cy="76200"/>
          </a:xfrm>
          <a:prstGeom prst="rect">
            <a:avLst/>
          </a:prstGeom>
          <a:noFill/>
        </p:spPr>
        <p:txBody>
          <a:bodyPr wrap="square" rtlCol="0">
            <a:noAutofit/>
          </a:bodyPr>
          <a:lstStyle/>
          <a:p>
            <a:endParaRPr lang="en-US" sz="1700" b="1" dirty="0"/>
          </a:p>
        </p:txBody>
      </p:sp>
      <p:sp>
        <p:nvSpPr>
          <p:cNvPr id="5" name="Slide Number Placeholder 4"/>
          <p:cNvSpPr>
            <a:spLocks noGrp="1"/>
          </p:cNvSpPr>
          <p:nvPr>
            <p:ph type="sldNum" sz="quarter" idx="12"/>
          </p:nvPr>
        </p:nvSpPr>
        <p:spPr/>
        <p:txBody>
          <a:bodyPr/>
          <a:lstStyle/>
          <a:p>
            <a:fld id="{EE8461CB-F664-4C6D-9D76-6C1228376BE3}" type="slidenum">
              <a:rPr lang="en-US" sz="1000" smtClean="0"/>
              <a:pPr/>
              <a:t>34</a:t>
            </a:fld>
            <a:endParaRPr lang="en-US" sz="1000" dirty="0"/>
          </a:p>
        </p:txBody>
      </p:sp>
    </p:spTree>
    <p:extLst>
      <p:ext uri="{BB962C8B-B14F-4D97-AF65-F5344CB8AC3E}">
        <p14:creationId xmlns:p14="http://schemas.microsoft.com/office/powerpoint/2010/main" xmlns="" val="36100515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120" y="-76200"/>
            <a:ext cx="7955280" cy="1173162"/>
          </a:xfrm>
        </p:spPr>
        <p:txBody>
          <a:bodyPr>
            <a:noAutofit/>
          </a:bodyPr>
          <a:lstStyle/>
          <a:p>
            <a:r>
              <a:rPr lang="en-US" sz="3000" b="1" u="sng" dirty="0" smtClean="0">
                <a:ln>
                  <a:solidFill>
                    <a:schemeClr val="accent1"/>
                  </a:solidFill>
                </a:ln>
                <a:solidFill>
                  <a:schemeClr val="tx2"/>
                </a:solidFill>
              </a:rPr>
              <a:t>Doctors and Insurance Agents Agree: Malpractice Insurance Inadequate</a:t>
            </a:r>
            <a:endParaRPr lang="en-US" sz="3000" u="sng" dirty="0"/>
          </a:p>
        </p:txBody>
      </p:sp>
      <p:sp>
        <p:nvSpPr>
          <p:cNvPr id="3" name="Content Placeholder 2"/>
          <p:cNvSpPr>
            <a:spLocks noGrp="1"/>
          </p:cNvSpPr>
          <p:nvPr>
            <p:ph idx="1"/>
          </p:nvPr>
        </p:nvSpPr>
        <p:spPr>
          <a:xfrm>
            <a:off x="990600" y="1219200"/>
            <a:ext cx="8001000" cy="4953000"/>
          </a:xfrm>
          <a:solidFill>
            <a:srgbClr val="FDD7BA">
              <a:alpha val="72157"/>
            </a:srgbClr>
          </a:solidFill>
        </p:spPr>
        <p:txBody>
          <a:bodyPr>
            <a:normAutofit/>
          </a:bodyPr>
          <a:lstStyle/>
          <a:p>
            <a:pPr algn="just"/>
            <a:r>
              <a:rPr lang="en-US" sz="1800" b="1" dirty="0" smtClean="0"/>
              <a:t>47% of doctors consider their malpractice insurance to be adequate, 48% say it is </a:t>
            </a:r>
            <a:r>
              <a:rPr lang="en-US" sz="1800" b="1" u="sng" dirty="0" smtClean="0"/>
              <a:t>not</a:t>
            </a:r>
            <a:r>
              <a:rPr lang="en-US" sz="1800" b="1" dirty="0" smtClean="0"/>
              <a:t> adequate, and 5% did not respond.</a:t>
            </a:r>
          </a:p>
          <a:p>
            <a:pPr algn="just"/>
            <a:r>
              <a:rPr lang="en-US" sz="1800" b="1" dirty="0"/>
              <a:t>Doctors who do </a:t>
            </a:r>
            <a:r>
              <a:rPr lang="en-US" sz="1800" b="1" u="sng" dirty="0"/>
              <a:t>not</a:t>
            </a:r>
            <a:r>
              <a:rPr lang="en-US" sz="1800" b="1" dirty="0"/>
              <a:t> </a:t>
            </a:r>
            <a:r>
              <a:rPr lang="en-US" sz="1800" b="1" dirty="0" smtClean="0"/>
              <a:t>think </a:t>
            </a:r>
            <a:r>
              <a:rPr lang="en-US" sz="1800" b="1" dirty="0"/>
              <a:t>they have adequate coverage indicated that the following limits would be adequate:</a:t>
            </a:r>
          </a:p>
          <a:p>
            <a:pPr lvl="1" algn="just">
              <a:spcBef>
                <a:spcPts val="600"/>
              </a:spcBef>
            </a:pPr>
            <a:r>
              <a:rPr lang="en-US" sz="1600" b="1" dirty="0"/>
              <a:t>7% mentioned coverage under $250,000</a:t>
            </a:r>
          </a:p>
          <a:p>
            <a:pPr lvl="1" algn="just">
              <a:spcBef>
                <a:spcPts val="600"/>
              </a:spcBef>
            </a:pPr>
            <a:r>
              <a:rPr lang="en-US" sz="1600" b="1" dirty="0"/>
              <a:t>18% think coverage should be $250,00/$500,000 </a:t>
            </a:r>
          </a:p>
          <a:p>
            <a:pPr lvl="1" algn="just">
              <a:spcBef>
                <a:spcPts val="600"/>
              </a:spcBef>
            </a:pPr>
            <a:r>
              <a:rPr lang="en-US" sz="1600" b="1" dirty="0"/>
              <a:t>38% think coverage should be $500,000/$1million or $1million</a:t>
            </a:r>
          </a:p>
          <a:p>
            <a:pPr lvl="1" algn="just">
              <a:spcBef>
                <a:spcPts val="600"/>
              </a:spcBef>
            </a:pPr>
            <a:r>
              <a:rPr lang="en-US" sz="1600" b="1" dirty="0"/>
              <a:t>21% say $1million to $3million, $1million to $5million, etc</a:t>
            </a:r>
            <a:r>
              <a:rPr lang="en-US" sz="1600" b="1" dirty="0" smtClean="0"/>
              <a:t>.</a:t>
            </a:r>
          </a:p>
          <a:p>
            <a:pPr algn="just"/>
            <a:r>
              <a:rPr lang="en-US" sz="1800" b="1" dirty="0" smtClean="0"/>
              <a:t>Insurance agents who deal with malpractice insurance confirm that the usual limit is $100,000 to $300,000 though for some specialties it may be considerably higher. In general they think that coverage should be increased, but in actual fact they say that coverage has increased very little in the past five or ten years, thus coinciding with the perceptions of doctors themselves. Several agents suggested that it is a policy of leading insurer companies to keep coverage low.</a:t>
            </a:r>
          </a:p>
        </p:txBody>
      </p:sp>
      <p:sp>
        <p:nvSpPr>
          <p:cNvPr id="4" name="TextBox 3"/>
          <p:cNvSpPr txBox="1"/>
          <p:nvPr/>
        </p:nvSpPr>
        <p:spPr>
          <a:xfrm flipV="1">
            <a:off x="1524000" y="1066800"/>
            <a:ext cx="7290522" cy="76200"/>
          </a:xfrm>
          <a:prstGeom prst="rect">
            <a:avLst/>
          </a:prstGeom>
          <a:noFill/>
        </p:spPr>
        <p:txBody>
          <a:bodyPr wrap="square" rtlCol="0">
            <a:noAutofit/>
          </a:bodyPr>
          <a:lstStyle/>
          <a:p>
            <a:endParaRPr lang="en-US" sz="1700" b="1" dirty="0"/>
          </a:p>
        </p:txBody>
      </p:sp>
      <p:sp>
        <p:nvSpPr>
          <p:cNvPr id="5" name="Slide Number Placeholder 4"/>
          <p:cNvSpPr>
            <a:spLocks noGrp="1"/>
          </p:cNvSpPr>
          <p:nvPr>
            <p:ph type="sldNum" sz="quarter" idx="12"/>
          </p:nvPr>
        </p:nvSpPr>
        <p:spPr/>
        <p:txBody>
          <a:bodyPr/>
          <a:lstStyle/>
          <a:p>
            <a:fld id="{EE8461CB-F664-4C6D-9D76-6C1228376BE3}" type="slidenum">
              <a:rPr lang="en-US" sz="1000" smtClean="0"/>
              <a:pPr/>
              <a:t>35</a:t>
            </a:fld>
            <a:endParaRPr lang="en-US" sz="1000" dirty="0"/>
          </a:p>
        </p:txBody>
      </p:sp>
    </p:spTree>
    <p:extLst>
      <p:ext uri="{BB962C8B-B14F-4D97-AF65-F5344CB8AC3E}">
        <p14:creationId xmlns:p14="http://schemas.microsoft.com/office/powerpoint/2010/main" xmlns="" val="38361106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1143000"/>
          </a:xfrm>
        </p:spPr>
        <p:txBody>
          <a:bodyPr>
            <a:normAutofit/>
          </a:bodyPr>
          <a:lstStyle/>
          <a:p>
            <a:r>
              <a:rPr lang="en-US" sz="3200" b="1" u="sng" dirty="0" smtClean="0">
                <a:ln>
                  <a:solidFill>
                    <a:schemeClr val="accent1"/>
                  </a:solidFill>
                </a:ln>
                <a:solidFill>
                  <a:schemeClr val="tx2"/>
                </a:solidFill>
              </a:rPr>
              <a:t>Reasons Not to Have Adequate Malpractice </a:t>
            </a:r>
            <a:r>
              <a:rPr lang="en-US" sz="3200" b="1" u="sng" dirty="0">
                <a:ln>
                  <a:solidFill>
                    <a:schemeClr val="accent1"/>
                  </a:solidFill>
                </a:ln>
                <a:solidFill>
                  <a:schemeClr val="tx2"/>
                </a:solidFill>
              </a:rPr>
              <a:t>Insurance</a:t>
            </a:r>
            <a:endParaRPr lang="en-US" sz="36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273317104"/>
              </p:ext>
            </p:extLst>
          </p:nvPr>
        </p:nvGraphicFramePr>
        <p:xfrm>
          <a:off x="1371600" y="1371600"/>
          <a:ext cx="7315200" cy="38100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051560" y="5334000"/>
            <a:ext cx="8092440" cy="1005840"/>
          </a:xfrm>
          <a:prstGeom prst="rect">
            <a:avLst/>
          </a:prstGeom>
          <a:solidFill>
            <a:schemeClr val="accent1"/>
          </a:solidFill>
        </p:spPr>
        <p:txBody>
          <a:bodyPr wrap="square" rtlCol="0">
            <a:normAutofit/>
          </a:bodyPr>
          <a:lstStyle/>
          <a:p>
            <a:r>
              <a:rPr lang="en-US" b="1" dirty="0" smtClean="0">
                <a:solidFill>
                  <a:schemeClr val="bg1"/>
                </a:solidFill>
              </a:rPr>
              <a:t>The main reason doctors do not carry sufficient malpractice insurance is because they find the premiums charged by insurance companies too high</a:t>
            </a:r>
          </a:p>
        </p:txBody>
      </p:sp>
      <p:sp>
        <p:nvSpPr>
          <p:cNvPr id="6" name="Slide Number Placeholder 5"/>
          <p:cNvSpPr>
            <a:spLocks noGrp="1"/>
          </p:cNvSpPr>
          <p:nvPr>
            <p:ph type="sldNum" sz="quarter" idx="12"/>
          </p:nvPr>
        </p:nvSpPr>
        <p:spPr/>
        <p:txBody>
          <a:bodyPr/>
          <a:lstStyle/>
          <a:p>
            <a:fld id="{EE8461CB-F664-4C6D-9D76-6C1228376BE3}" type="slidenum">
              <a:rPr lang="en-US" sz="1000" smtClean="0"/>
              <a:pPr/>
              <a:t>36</a:t>
            </a:fld>
            <a:endParaRPr lang="en-US" sz="1000" dirty="0"/>
          </a:p>
        </p:txBody>
      </p:sp>
    </p:spTree>
    <p:extLst>
      <p:ext uri="{BB962C8B-B14F-4D97-AF65-F5344CB8AC3E}">
        <p14:creationId xmlns:p14="http://schemas.microsoft.com/office/powerpoint/2010/main" xmlns="" val="17990656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
            <a:ext cx="7498080" cy="1143000"/>
          </a:xfrm>
        </p:spPr>
        <p:txBody>
          <a:bodyPr>
            <a:normAutofit/>
          </a:bodyPr>
          <a:lstStyle/>
          <a:p>
            <a:r>
              <a:rPr lang="en-US" sz="3000" b="1" u="sng" dirty="0" smtClean="0">
                <a:ln>
                  <a:solidFill>
                    <a:schemeClr val="accent1"/>
                  </a:solidFill>
                </a:ln>
                <a:solidFill>
                  <a:schemeClr val="tx2"/>
                </a:solidFill>
              </a:rPr>
              <a:t>Cost to Establish a New Office with Modern Medical Equipment</a:t>
            </a:r>
            <a:endParaRPr lang="en-US" sz="3000" u="sng" dirty="0"/>
          </a:p>
        </p:txBody>
      </p:sp>
      <p:graphicFrame>
        <p:nvGraphicFramePr>
          <p:cNvPr id="3" name="Table 2"/>
          <p:cNvGraphicFramePr>
            <a:graphicFrameLocks noGrp="1"/>
          </p:cNvGraphicFramePr>
          <p:nvPr>
            <p:extLst>
              <p:ext uri="{D42A27DB-BD31-4B8C-83A1-F6EECF244321}">
                <p14:modId xmlns:p14="http://schemas.microsoft.com/office/powerpoint/2010/main" xmlns="" val="4245362507"/>
              </p:ext>
            </p:extLst>
          </p:nvPr>
        </p:nvGraphicFramePr>
        <p:xfrm>
          <a:off x="1219200" y="1219201"/>
          <a:ext cx="7566660" cy="2133600"/>
        </p:xfrm>
        <a:graphic>
          <a:graphicData uri="http://schemas.openxmlformats.org/drawingml/2006/table">
            <a:tbl>
              <a:tblPr firstRow="1" bandRow="1">
                <a:tableStyleId>{5C22544A-7EE6-4342-B048-85BDC9FD1C3A}</a:tableStyleId>
              </a:tblPr>
              <a:tblGrid>
                <a:gridCol w="3389233"/>
                <a:gridCol w="1339929"/>
                <a:gridCol w="1324166"/>
                <a:gridCol w="1513332"/>
              </a:tblGrid>
              <a:tr h="535233">
                <a:tc>
                  <a:txBody>
                    <a:bodyPr/>
                    <a:lstStyle/>
                    <a:p>
                      <a:r>
                        <a:rPr lang="en-US" sz="1600" b="1" dirty="0" smtClean="0"/>
                        <a:t>Year</a:t>
                      </a:r>
                      <a:endParaRPr lang="en-US" sz="1600" b="1" dirty="0"/>
                    </a:p>
                  </a:txBody>
                  <a:tcPr/>
                </a:tc>
                <a:tc>
                  <a:txBody>
                    <a:bodyPr/>
                    <a:lstStyle/>
                    <a:p>
                      <a:pPr algn="ctr"/>
                      <a:r>
                        <a:rPr lang="en-US" sz="1600" b="1" dirty="0" smtClean="0"/>
                        <a:t>All</a:t>
                      </a:r>
                      <a:endParaRPr lang="en-US" sz="1600" b="1" dirty="0"/>
                    </a:p>
                  </a:txBody>
                  <a:tcPr/>
                </a:tc>
                <a:tc>
                  <a:txBody>
                    <a:bodyPr/>
                    <a:lstStyle/>
                    <a:p>
                      <a:pPr algn="ctr"/>
                      <a:r>
                        <a:rPr lang="en-US" sz="1600" b="1" dirty="0" smtClean="0"/>
                        <a:t>PCPs</a:t>
                      </a:r>
                      <a:endParaRPr lang="en-US" sz="1600" b="1" dirty="0"/>
                    </a:p>
                  </a:txBody>
                  <a:tcPr/>
                </a:tc>
                <a:tc>
                  <a:txBody>
                    <a:bodyPr/>
                    <a:lstStyle/>
                    <a:p>
                      <a:pPr algn="ctr"/>
                      <a:r>
                        <a:rPr lang="en-US" sz="1600" b="1" dirty="0" smtClean="0"/>
                        <a:t>Specialists</a:t>
                      </a:r>
                      <a:endParaRPr lang="en-US" sz="1600" b="1" dirty="0"/>
                    </a:p>
                  </a:txBody>
                  <a:tcPr/>
                </a:tc>
              </a:tr>
              <a:tr h="527901">
                <a:tc>
                  <a:txBody>
                    <a:bodyPr/>
                    <a:lstStyle/>
                    <a:p>
                      <a:r>
                        <a:rPr lang="en-US" sz="1600" b="1" dirty="0" smtClean="0"/>
                        <a:t>2011 mean annual cost</a:t>
                      </a:r>
                      <a:endParaRPr lang="en-US" sz="1600" b="1" dirty="0"/>
                    </a:p>
                  </a:txBody>
                  <a:tcPr>
                    <a:solidFill>
                      <a:schemeClr val="accent3">
                        <a:lumMod val="40000"/>
                        <a:lumOff val="60000"/>
                      </a:schemeClr>
                    </a:solidFill>
                  </a:tcPr>
                </a:tc>
                <a:tc>
                  <a:txBody>
                    <a:bodyPr/>
                    <a:lstStyle/>
                    <a:p>
                      <a:pPr algn="ctr"/>
                      <a:r>
                        <a:rPr lang="en-US" sz="1600" b="1" dirty="0" smtClean="0"/>
                        <a:t>$502,</a:t>
                      </a:r>
                      <a:r>
                        <a:rPr lang="en-US" sz="1600" b="1" baseline="0" dirty="0" smtClean="0"/>
                        <a:t>037</a:t>
                      </a:r>
                      <a:endParaRPr lang="en-US" sz="1600" b="1" dirty="0"/>
                    </a:p>
                  </a:txBody>
                  <a:tcPr>
                    <a:solidFill>
                      <a:schemeClr val="accent3">
                        <a:lumMod val="40000"/>
                        <a:lumOff val="60000"/>
                      </a:schemeClr>
                    </a:solidFill>
                  </a:tcPr>
                </a:tc>
                <a:tc>
                  <a:txBody>
                    <a:bodyPr/>
                    <a:lstStyle/>
                    <a:p>
                      <a:pPr algn="ctr"/>
                      <a:r>
                        <a:rPr lang="en-US" sz="1600" b="1" dirty="0" smtClean="0"/>
                        <a:t>$121,339</a:t>
                      </a:r>
                      <a:endParaRPr lang="en-US" sz="1600" b="1" dirty="0"/>
                    </a:p>
                  </a:txBody>
                  <a:tcPr>
                    <a:solidFill>
                      <a:schemeClr val="accent3">
                        <a:lumMod val="40000"/>
                        <a:lumOff val="60000"/>
                      </a:schemeClr>
                    </a:solidFill>
                  </a:tcPr>
                </a:tc>
                <a:tc>
                  <a:txBody>
                    <a:bodyPr/>
                    <a:lstStyle/>
                    <a:p>
                      <a:pPr algn="ctr"/>
                      <a:r>
                        <a:rPr lang="en-US" sz="1600" b="1" dirty="0" smtClean="0"/>
                        <a:t>$955,564</a:t>
                      </a:r>
                      <a:endParaRPr lang="en-US" sz="1600" b="1" dirty="0"/>
                    </a:p>
                  </a:txBody>
                  <a:tcPr>
                    <a:solidFill>
                      <a:schemeClr val="accent3">
                        <a:lumMod val="40000"/>
                        <a:lumOff val="60000"/>
                      </a:schemeClr>
                    </a:solidFill>
                  </a:tcPr>
                </a:tc>
              </a:tr>
              <a:tr h="535233">
                <a:tc>
                  <a:txBody>
                    <a:bodyPr/>
                    <a:lstStyle/>
                    <a:p>
                      <a:r>
                        <a:rPr lang="en-US" sz="1600" b="1" dirty="0" smtClean="0"/>
                        <a:t>% increase from</a:t>
                      </a:r>
                      <a:r>
                        <a:rPr lang="en-US" sz="1600" b="1" baseline="0" dirty="0" smtClean="0"/>
                        <a:t> 2006 to 2011</a:t>
                      </a:r>
                      <a:endParaRPr lang="en-US" sz="1600" b="1" dirty="0"/>
                    </a:p>
                  </a:txBody>
                  <a:tcPr>
                    <a:solidFill>
                      <a:schemeClr val="accent3">
                        <a:lumMod val="40000"/>
                        <a:lumOff val="60000"/>
                      </a:schemeClr>
                    </a:solidFill>
                  </a:tcPr>
                </a:tc>
                <a:tc>
                  <a:txBody>
                    <a:bodyPr/>
                    <a:lstStyle/>
                    <a:p>
                      <a:pPr algn="ctr"/>
                      <a:r>
                        <a:rPr lang="en-US" sz="1600" b="1" dirty="0" smtClean="0"/>
                        <a:t>19%</a:t>
                      </a:r>
                      <a:endParaRPr lang="en-US" sz="1600" b="1" dirty="0"/>
                    </a:p>
                  </a:txBody>
                  <a:tcPr>
                    <a:solidFill>
                      <a:schemeClr val="accent3">
                        <a:lumMod val="40000"/>
                        <a:lumOff val="60000"/>
                      </a:schemeClr>
                    </a:solidFill>
                  </a:tcPr>
                </a:tc>
                <a:tc>
                  <a:txBody>
                    <a:bodyPr/>
                    <a:lstStyle/>
                    <a:p>
                      <a:pPr algn="ctr"/>
                      <a:r>
                        <a:rPr lang="en-US" sz="1600" b="1" dirty="0" smtClean="0"/>
                        <a:t>63%</a:t>
                      </a:r>
                      <a:endParaRPr lang="en-US" sz="1600" b="1" dirty="0"/>
                    </a:p>
                  </a:txBody>
                  <a:tcPr>
                    <a:solidFill>
                      <a:schemeClr val="accent3">
                        <a:lumMod val="40000"/>
                        <a:lumOff val="60000"/>
                      </a:schemeClr>
                    </a:solidFill>
                  </a:tcPr>
                </a:tc>
                <a:tc>
                  <a:txBody>
                    <a:bodyPr/>
                    <a:lstStyle/>
                    <a:p>
                      <a:pPr algn="ctr"/>
                      <a:r>
                        <a:rPr lang="en-US" sz="1600" b="1" dirty="0" smtClean="0"/>
                        <a:t>16%</a:t>
                      </a:r>
                      <a:endParaRPr lang="en-US" sz="1600" b="1" dirty="0"/>
                    </a:p>
                  </a:txBody>
                  <a:tcPr>
                    <a:solidFill>
                      <a:schemeClr val="accent3">
                        <a:lumMod val="40000"/>
                        <a:lumOff val="60000"/>
                      </a:schemeClr>
                    </a:solidFill>
                  </a:tcPr>
                </a:tc>
              </a:tr>
              <a:tr h="535233">
                <a:tc>
                  <a:txBody>
                    <a:bodyPr/>
                    <a:lstStyle/>
                    <a:p>
                      <a:r>
                        <a:rPr lang="en-US" sz="1600" b="1" dirty="0" smtClean="0"/>
                        <a:t>2006 mean annual cost</a:t>
                      </a:r>
                      <a:endParaRPr lang="en-US" sz="1600" b="1" dirty="0"/>
                    </a:p>
                  </a:txBody>
                  <a:tcPr>
                    <a:solidFill>
                      <a:schemeClr val="accent1">
                        <a:lumMod val="40000"/>
                        <a:lumOff val="60000"/>
                      </a:schemeClr>
                    </a:solidFill>
                  </a:tcPr>
                </a:tc>
                <a:tc>
                  <a:txBody>
                    <a:bodyPr/>
                    <a:lstStyle/>
                    <a:p>
                      <a:pPr algn="ctr"/>
                      <a:r>
                        <a:rPr lang="en-US" sz="1600" b="1" dirty="0" smtClean="0"/>
                        <a:t>$420,961</a:t>
                      </a:r>
                      <a:endParaRPr lang="en-US" sz="1600" b="1" dirty="0"/>
                    </a:p>
                  </a:txBody>
                  <a:tcPr>
                    <a:solidFill>
                      <a:schemeClr val="accent1">
                        <a:lumMod val="40000"/>
                        <a:lumOff val="60000"/>
                      </a:schemeClr>
                    </a:solidFill>
                  </a:tcPr>
                </a:tc>
                <a:tc>
                  <a:txBody>
                    <a:bodyPr/>
                    <a:lstStyle/>
                    <a:p>
                      <a:pPr algn="ctr"/>
                      <a:r>
                        <a:rPr lang="en-US" sz="1600" b="1" dirty="0" smtClean="0"/>
                        <a:t>$74,361</a:t>
                      </a:r>
                      <a:endParaRPr lang="en-US" sz="1600" b="1" dirty="0"/>
                    </a:p>
                  </a:txBody>
                  <a:tcPr>
                    <a:solidFill>
                      <a:schemeClr val="accent1">
                        <a:lumMod val="40000"/>
                        <a:lumOff val="60000"/>
                      </a:schemeClr>
                    </a:solidFill>
                  </a:tcPr>
                </a:tc>
                <a:tc>
                  <a:txBody>
                    <a:bodyPr/>
                    <a:lstStyle/>
                    <a:p>
                      <a:pPr algn="ctr"/>
                      <a:r>
                        <a:rPr lang="en-US" sz="1600" b="1" dirty="0" smtClean="0"/>
                        <a:t>$827,077</a:t>
                      </a:r>
                      <a:endParaRPr lang="en-US" sz="1600" b="1" dirty="0"/>
                    </a:p>
                  </a:txBody>
                  <a:tcPr>
                    <a:solidFill>
                      <a:schemeClr val="accent1">
                        <a:lumMod val="40000"/>
                        <a:lumOff val="60000"/>
                      </a:schemeClr>
                    </a:solidFill>
                  </a:tcPr>
                </a:tc>
              </a:tr>
            </a:tbl>
          </a:graphicData>
        </a:graphic>
      </p:graphicFrame>
      <p:sp>
        <p:nvSpPr>
          <p:cNvPr id="4" name="TextBox 3"/>
          <p:cNvSpPr txBox="1"/>
          <p:nvPr/>
        </p:nvSpPr>
        <p:spPr>
          <a:xfrm flipH="1">
            <a:off x="990600" y="3581400"/>
            <a:ext cx="8046720" cy="2923877"/>
          </a:xfrm>
          <a:prstGeom prst="rect">
            <a:avLst/>
          </a:prstGeom>
          <a:solidFill>
            <a:schemeClr val="accent5">
              <a:lumMod val="20000"/>
              <a:lumOff val="80000"/>
            </a:schemeClr>
          </a:solidFill>
        </p:spPr>
        <p:txBody>
          <a:bodyPr wrap="square" rtlCol="0">
            <a:spAutoFit/>
          </a:bodyPr>
          <a:lstStyle/>
          <a:p>
            <a:pPr marL="285750" indent="-285750" algn="just">
              <a:spcBef>
                <a:spcPts val="600"/>
              </a:spcBef>
              <a:spcAft>
                <a:spcPts val="600"/>
              </a:spcAft>
              <a:buFont typeface="Arial" pitchFamily="34" charset="0"/>
              <a:buChar char="•"/>
            </a:pPr>
            <a:r>
              <a:rPr lang="en-US" sz="1700" b="1" dirty="0" smtClean="0"/>
              <a:t>The doctors surveyed estimated that it would require an investment of about half a million dollars to set up a new office with the modern medical equipment required in 2011, which represented a 19% increase over the cost in 2006.</a:t>
            </a:r>
          </a:p>
          <a:p>
            <a:pPr marL="285750" indent="-285750" algn="just">
              <a:spcBef>
                <a:spcPts val="600"/>
              </a:spcBef>
              <a:spcAft>
                <a:spcPts val="600"/>
              </a:spcAft>
              <a:buFont typeface="Arial" pitchFamily="34" charset="0"/>
              <a:buChar char="•"/>
            </a:pPr>
            <a:r>
              <a:rPr lang="en-US" sz="1700" b="1" dirty="0" smtClean="0"/>
              <a:t>Specialists would require much greater investment (almost a million dollars in 2011 compared to about $120,000 for PCPs).</a:t>
            </a:r>
          </a:p>
          <a:p>
            <a:pPr marL="285750" indent="-285750" algn="just">
              <a:spcBef>
                <a:spcPts val="600"/>
              </a:spcBef>
              <a:spcAft>
                <a:spcPts val="600"/>
              </a:spcAft>
              <a:buFont typeface="Arial" pitchFamily="34" charset="0"/>
              <a:buChar char="•"/>
            </a:pPr>
            <a:r>
              <a:rPr lang="en-US" sz="1700" b="1" dirty="0" smtClean="0"/>
              <a:t>Although PCPs costs were much lower, their costs increased at a much higher rate in the last five years.</a:t>
            </a:r>
          </a:p>
          <a:p>
            <a:pPr marL="285750" indent="-285750">
              <a:spcBef>
                <a:spcPts val="600"/>
              </a:spcBef>
              <a:spcAft>
                <a:spcPts val="600"/>
              </a:spcAft>
              <a:buFont typeface="Arial" pitchFamily="34" charset="0"/>
              <a:buChar char="•"/>
            </a:pPr>
            <a:endParaRPr lang="en-US" dirty="0"/>
          </a:p>
        </p:txBody>
      </p:sp>
      <p:sp>
        <p:nvSpPr>
          <p:cNvPr id="5" name="Slide Number Placeholder 4"/>
          <p:cNvSpPr>
            <a:spLocks noGrp="1"/>
          </p:cNvSpPr>
          <p:nvPr>
            <p:ph type="sldNum" sz="quarter" idx="12"/>
          </p:nvPr>
        </p:nvSpPr>
        <p:spPr/>
        <p:txBody>
          <a:bodyPr/>
          <a:lstStyle/>
          <a:p>
            <a:fld id="{EE8461CB-F664-4C6D-9D76-6C1228376BE3}" type="slidenum">
              <a:rPr lang="en-US" sz="1000" smtClean="0"/>
              <a:pPr/>
              <a:t>37</a:t>
            </a:fld>
            <a:endParaRPr lang="en-US" sz="1000" dirty="0"/>
          </a:p>
        </p:txBody>
      </p:sp>
    </p:spTree>
    <p:extLst>
      <p:ext uri="{BB962C8B-B14F-4D97-AF65-F5344CB8AC3E}">
        <p14:creationId xmlns:p14="http://schemas.microsoft.com/office/powerpoint/2010/main" xmlns="" val="14410805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8153400" cy="1112838"/>
          </a:xfrm>
        </p:spPr>
        <p:txBody>
          <a:bodyPr>
            <a:noAutofit/>
          </a:bodyPr>
          <a:lstStyle/>
          <a:p>
            <a:r>
              <a:rPr lang="en-US" sz="3000" b="1" u="sng" dirty="0" smtClean="0">
                <a:ln>
                  <a:solidFill>
                    <a:schemeClr val="accent1"/>
                  </a:solidFill>
                </a:ln>
                <a:solidFill>
                  <a:schemeClr val="tx2"/>
                </a:solidFill>
              </a:rPr>
              <a:t/>
            </a:r>
            <a:br>
              <a:rPr lang="en-US" sz="3000" b="1" u="sng" dirty="0" smtClean="0">
                <a:ln>
                  <a:solidFill>
                    <a:schemeClr val="accent1"/>
                  </a:solidFill>
                </a:ln>
                <a:solidFill>
                  <a:schemeClr val="tx2"/>
                </a:solidFill>
              </a:rPr>
            </a:br>
            <a:r>
              <a:rPr lang="en-US" sz="3000" b="1" u="sng" dirty="0" smtClean="0">
                <a:ln>
                  <a:solidFill>
                    <a:schemeClr val="accent1"/>
                  </a:solidFill>
                </a:ln>
                <a:solidFill>
                  <a:schemeClr val="tx2"/>
                </a:solidFill>
              </a:rPr>
              <a:t>Annual Equipment Costs: Repair, Maintain, Buy New, Replace Old</a:t>
            </a:r>
            <a:br>
              <a:rPr lang="en-US" sz="3000" b="1" u="sng" dirty="0" smtClean="0">
                <a:ln>
                  <a:solidFill>
                    <a:schemeClr val="accent1"/>
                  </a:solidFill>
                </a:ln>
                <a:solidFill>
                  <a:schemeClr val="tx2"/>
                </a:solidFill>
              </a:rPr>
            </a:br>
            <a:endParaRPr lang="en-US" sz="30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434224691"/>
              </p:ext>
            </p:extLst>
          </p:nvPr>
        </p:nvGraphicFramePr>
        <p:xfrm>
          <a:off x="1371600" y="1447798"/>
          <a:ext cx="7499352" cy="2819403"/>
        </p:xfrm>
        <a:graphic>
          <a:graphicData uri="http://schemas.openxmlformats.org/drawingml/2006/table">
            <a:tbl>
              <a:tblPr firstRow="1" bandRow="1">
                <a:tableStyleId>{5C22544A-7EE6-4342-B048-85BDC9FD1C3A}</a:tableStyleId>
              </a:tblPr>
              <a:tblGrid>
                <a:gridCol w="3441700"/>
                <a:gridCol w="1143000"/>
                <a:gridCol w="1295400"/>
                <a:gridCol w="1619252"/>
              </a:tblGrid>
              <a:tr h="440160">
                <a:tc>
                  <a:txBody>
                    <a:bodyPr/>
                    <a:lstStyle/>
                    <a:p>
                      <a:r>
                        <a:rPr lang="en-US" sz="1600" b="1" dirty="0" smtClean="0"/>
                        <a:t>Current costs for:</a:t>
                      </a:r>
                      <a:endParaRPr lang="en-US" sz="1600" b="1" dirty="0"/>
                    </a:p>
                  </a:txBody>
                  <a:tcPr/>
                </a:tc>
                <a:tc>
                  <a:txBody>
                    <a:bodyPr/>
                    <a:lstStyle/>
                    <a:p>
                      <a:pPr algn="ctr"/>
                      <a:r>
                        <a:rPr lang="en-US" sz="1600" b="1" dirty="0" smtClean="0"/>
                        <a:t>All</a:t>
                      </a:r>
                      <a:endParaRPr lang="en-US" sz="1600" b="1" dirty="0"/>
                    </a:p>
                  </a:txBody>
                  <a:tcPr/>
                </a:tc>
                <a:tc>
                  <a:txBody>
                    <a:bodyPr/>
                    <a:lstStyle/>
                    <a:p>
                      <a:pPr algn="ctr"/>
                      <a:r>
                        <a:rPr lang="en-US" sz="1600" b="1" dirty="0" smtClean="0"/>
                        <a:t>PCPs</a:t>
                      </a:r>
                      <a:endParaRPr lang="en-US" sz="1600" b="1" dirty="0"/>
                    </a:p>
                  </a:txBody>
                  <a:tcPr/>
                </a:tc>
                <a:tc>
                  <a:txBody>
                    <a:bodyPr/>
                    <a:lstStyle/>
                    <a:p>
                      <a:pPr algn="ctr"/>
                      <a:r>
                        <a:rPr lang="en-US" sz="1600" b="1" dirty="0" smtClean="0"/>
                        <a:t>Specialists</a:t>
                      </a:r>
                      <a:endParaRPr lang="en-US" sz="1600" b="1" dirty="0"/>
                    </a:p>
                  </a:txBody>
                  <a:tcPr/>
                </a:tc>
              </a:tr>
              <a:tr h="440160">
                <a:tc>
                  <a:txBody>
                    <a:bodyPr/>
                    <a:lstStyle/>
                    <a:p>
                      <a:r>
                        <a:rPr lang="en-US" sz="1600" b="1" dirty="0" smtClean="0"/>
                        <a:t>Buy new equipment</a:t>
                      </a:r>
                      <a:endParaRPr lang="en-US" sz="1600" b="1" dirty="0"/>
                    </a:p>
                  </a:txBody>
                  <a:tcPr/>
                </a:tc>
                <a:tc>
                  <a:txBody>
                    <a:bodyPr/>
                    <a:lstStyle/>
                    <a:p>
                      <a:pPr algn="ctr"/>
                      <a:r>
                        <a:rPr lang="en-US" sz="1600" b="1" dirty="0" smtClean="0"/>
                        <a:t>$52,465</a:t>
                      </a:r>
                      <a:endParaRPr lang="en-US" sz="1600" b="1" dirty="0"/>
                    </a:p>
                  </a:txBody>
                  <a:tcPr/>
                </a:tc>
                <a:tc>
                  <a:txBody>
                    <a:bodyPr/>
                    <a:lstStyle/>
                    <a:p>
                      <a:pPr algn="ctr"/>
                      <a:r>
                        <a:rPr lang="en-US" sz="1600" b="1" dirty="0" smtClean="0"/>
                        <a:t>$14,623</a:t>
                      </a:r>
                      <a:endParaRPr lang="en-US" sz="1600" b="1" dirty="0"/>
                    </a:p>
                  </a:txBody>
                  <a:tcPr/>
                </a:tc>
                <a:tc>
                  <a:txBody>
                    <a:bodyPr/>
                    <a:lstStyle/>
                    <a:p>
                      <a:pPr algn="ctr"/>
                      <a:r>
                        <a:rPr lang="en-US" sz="1600" b="1" dirty="0" smtClean="0"/>
                        <a:t>$95,960</a:t>
                      </a:r>
                      <a:endParaRPr lang="en-US" sz="1600" b="1" dirty="0"/>
                    </a:p>
                  </a:txBody>
                  <a:tcPr/>
                </a:tc>
              </a:tr>
              <a:tr h="440160">
                <a:tc>
                  <a:txBody>
                    <a:bodyPr/>
                    <a:lstStyle/>
                    <a:p>
                      <a:r>
                        <a:rPr lang="en-US" sz="1600" b="1" dirty="0" smtClean="0"/>
                        <a:t>Replace old equipment</a:t>
                      </a:r>
                      <a:endParaRPr lang="en-US" sz="1600" b="1" dirty="0"/>
                    </a:p>
                  </a:txBody>
                  <a:tcPr/>
                </a:tc>
                <a:tc>
                  <a:txBody>
                    <a:bodyPr/>
                    <a:lstStyle/>
                    <a:p>
                      <a:pPr algn="ctr"/>
                      <a:r>
                        <a:rPr lang="en-US" sz="1600" b="1" dirty="0" smtClean="0"/>
                        <a:t>$33,472</a:t>
                      </a:r>
                      <a:endParaRPr lang="en-US" sz="1600" b="1" dirty="0"/>
                    </a:p>
                  </a:txBody>
                  <a:tcPr/>
                </a:tc>
                <a:tc>
                  <a:txBody>
                    <a:bodyPr/>
                    <a:lstStyle/>
                    <a:p>
                      <a:pPr algn="ctr"/>
                      <a:r>
                        <a:rPr lang="en-US" sz="1600" b="1" dirty="0" smtClean="0"/>
                        <a:t>$5,293</a:t>
                      </a:r>
                      <a:endParaRPr lang="en-US" sz="1600" b="1" dirty="0"/>
                    </a:p>
                  </a:txBody>
                  <a:tcPr/>
                </a:tc>
                <a:tc>
                  <a:txBody>
                    <a:bodyPr/>
                    <a:lstStyle/>
                    <a:p>
                      <a:pPr algn="ctr"/>
                      <a:r>
                        <a:rPr lang="en-US" sz="1600" b="1" dirty="0" smtClean="0"/>
                        <a:t>$64,435</a:t>
                      </a:r>
                      <a:endParaRPr lang="en-US" sz="1600" b="1" dirty="0"/>
                    </a:p>
                  </a:txBody>
                  <a:tcPr/>
                </a:tc>
              </a:tr>
              <a:tr h="440160">
                <a:tc>
                  <a:txBody>
                    <a:bodyPr/>
                    <a:lstStyle/>
                    <a:p>
                      <a:r>
                        <a:rPr lang="en-US" sz="1600" b="1" dirty="0" smtClean="0"/>
                        <a:t>Maintenance</a:t>
                      </a:r>
                    </a:p>
                  </a:txBody>
                  <a:tcPr/>
                </a:tc>
                <a:tc>
                  <a:txBody>
                    <a:bodyPr/>
                    <a:lstStyle/>
                    <a:p>
                      <a:pPr algn="ctr"/>
                      <a:r>
                        <a:rPr lang="en-US" sz="1600" b="1" dirty="0" smtClean="0"/>
                        <a:t>$35,646</a:t>
                      </a:r>
                      <a:endParaRPr lang="en-US" sz="1600" b="1" dirty="0"/>
                    </a:p>
                  </a:txBody>
                  <a:tcPr/>
                </a:tc>
                <a:tc>
                  <a:txBody>
                    <a:bodyPr/>
                    <a:lstStyle/>
                    <a:p>
                      <a:pPr algn="ctr"/>
                      <a:r>
                        <a:rPr lang="en-US" sz="1600" b="1" dirty="0" smtClean="0"/>
                        <a:t>$5,454</a:t>
                      </a:r>
                      <a:endParaRPr lang="en-US" sz="1600" b="1" dirty="0"/>
                    </a:p>
                  </a:txBody>
                  <a:tcPr/>
                </a:tc>
                <a:tc>
                  <a:txBody>
                    <a:bodyPr/>
                    <a:lstStyle/>
                    <a:p>
                      <a:pPr algn="ctr"/>
                      <a:r>
                        <a:rPr lang="en-US" sz="1600" b="1" dirty="0" smtClean="0"/>
                        <a:t>$65,043</a:t>
                      </a:r>
                      <a:endParaRPr lang="en-US" sz="1600" b="1" dirty="0"/>
                    </a:p>
                  </a:txBody>
                  <a:tcPr/>
                </a:tc>
              </a:tr>
              <a:tr h="440160">
                <a:tc>
                  <a:txBody>
                    <a:bodyPr/>
                    <a:lstStyle/>
                    <a:p>
                      <a:r>
                        <a:rPr lang="en-US" sz="1600" b="1" dirty="0" smtClean="0"/>
                        <a:t>Repair</a:t>
                      </a:r>
                      <a:endParaRPr lang="en-US" sz="1600" b="1" dirty="0"/>
                    </a:p>
                  </a:txBody>
                  <a:tcPr/>
                </a:tc>
                <a:tc>
                  <a:txBody>
                    <a:bodyPr/>
                    <a:lstStyle/>
                    <a:p>
                      <a:pPr algn="ctr"/>
                      <a:r>
                        <a:rPr lang="en-US" sz="1600" b="1" dirty="0" smtClean="0"/>
                        <a:t>$14,275</a:t>
                      </a:r>
                      <a:endParaRPr lang="en-US" sz="1600" b="1" dirty="0"/>
                    </a:p>
                  </a:txBody>
                  <a:tcPr/>
                </a:tc>
                <a:tc>
                  <a:txBody>
                    <a:bodyPr/>
                    <a:lstStyle/>
                    <a:p>
                      <a:pPr algn="ctr"/>
                      <a:r>
                        <a:rPr lang="en-US" sz="1600" b="1" dirty="0" smtClean="0"/>
                        <a:t>$3,049</a:t>
                      </a:r>
                      <a:endParaRPr lang="en-US" sz="1600" b="1" dirty="0"/>
                    </a:p>
                  </a:txBody>
                  <a:tcPr/>
                </a:tc>
                <a:tc>
                  <a:txBody>
                    <a:bodyPr/>
                    <a:lstStyle/>
                    <a:p>
                      <a:pPr algn="ctr"/>
                      <a:r>
                        <a:rPr lang="en-US" sz="1600" b="1" dirty="0" smtClean="0"/>
                        <a:t>$26,241</a:t>
                      </a:r>
                      <a:endParaRPr lang="en-US" sz="1600" b="1" dirty="0"/>
                    </a:p>
                  </a:txBody>
                  <a:tcPr/>
                </a:tc>
              </a:tr>
              <a:tr h="618603">
                <a:tc>
                  <a:txBody>
                    <a:bodyPr/>
                    <a:lstStyle/>
                    <a:p>
                      <a:r>
                        <a:rPr lang="en-US" sz="1600" b="1" dirty="0" smtClean="0"/>
                        <a:t>Total</a:t>
                      </a:r>
                      <a:endParaRPr lang="en-US" sz="1600" b="1" dirty="0"/>
                    </a:p>
                  </a:txBody>
                  <a:tcPr>
                    <a:solidFill>
                      <a:schemeClr val="accent5">
                        <a:lumMod val="40000"/>
                        <a:lumOff val="60000"/>
                      </a:schemeClr>
                    </a:solidFill>
                  </a:tcPr>
                </a:tc>
                <a:tc>
                  <a:txBody>
                    <a:bodyPr/>
                    <a:lstStyle/>
                    <a:p>
                      <a:pPr algn="ctr"/>
                      <a:r>
                        <a:rPr lang="en-US" sz="1600" b="1" dirty="0" smtClean="0"/>
                        <a:t>$135,858</a:t>
                      </a:r>
                      <a:endParaRPr lang="en-US" sz="1600" b="1" dirty="0"/>
                    </a:p>
                  </a:txBody>
                  <a:tcPr>
                    <a:solidFill>
                      <a:schemeClr val="accent5">
                        <a:lumMod val="40000"/>
                        <a:lumOff val="60000"/>
                      </a:schemeClr>
                    </a:solidFill>
                  </a:tcPr>
                </a:tc>
                <a:tc>
                  <a:txBody>
                    <a:bodyPr/>
                    <a:lstStyle/>
                    <a:p>
                      <a:pPr algn="ctr"/>
                      <a:r>
                        <a:rPr lang="en-US" sz="1600" b="1" dirty="0" smtClean="0"/>
                        <a:t>$28,419</a:t>
                      </a:r>
                      <a:endParaRPr lang="en-US" sz="1600" b="1" dirty="0"/>
                    </a:p>
                  </a:txBody>
                  <a:tcPr>
                    <a:solidFill>
                      <a:schemeClr val="accent5">
                        <a:lumMod val="40000"/>
                        <a:lumOff val="60000"/>
                      </a:schemeClr>
                    </a:solidFill>
                  </a:tcPr>
                </a:tc>
                <a:tc>
                  <a:txBody>
                    <a:bodyPr/>
                    <a:lstStyle/>
                    <a:p>
                      <a:pPr algn="ctr"/>
                      <a:r>
                        <a:rPr lang="en-US" sz="1600" b="1" dirty="0" smtClean="0"/>
                        <a:t>$251,679</a:t>
                      </a:r>
                      <a:endParaRPr lang="en-US" sz="1600" b="1" dirty="0"/>
                    </a:p>
                  </a:txBody>
                  <a:tcPr>
                    <a:solidFill>
                      <a:schemeClr val="accent5">
                        <a:lumMod val="40000"/>
                        <a:lumOff val="60000"/>
                      </a:schemeClr>
                    </a:solidFill>
                  </a:tcPr>
                </a:tc>
              </a:tr>
            </a:tbl>
          </a:graphicData>
        </a:graphic>
      </p:graphicFrame>
      <p:sp>
        <p:nvSpPr>
          <p:cNvPr id="3" name="TextBox 2"/>
          <p:cNvSpPr txBox="1"/>
          <p:nvPr/>
        </p:nvSpPr>
        <p:spPr>
          <a:xfrm>
            <a:off x="1072660" y="4648200"/>
            <a:ext cx="8001000" cy="1143000"/>
          </a:xfrm>
          <a:prstGeom prst="rect">
            <a:avLst/>
          </a:prstGeom>
          <a:solidFill>
            <a:schemeClr val="accent6">
              <a:lumMod val="20000"/>
              <a:lumOff val="80000"/>
            </a:schemeClr>
          </a:solidFill>
        </p:spPr>
        <p:txBody>
          <a:bodyPr wrap="square" rtlCol="0">
            <a:noAutofit/>
          </a:bodyPr>
          <a:lstStyle/>
          <a:p>
            <a:pPr algn="just"/>
            <a:r>
              <a:rPr lang="en-US" b="1" dirty="0" smtClean="0"/>
              <a:t>Specialists spend on the average a quarter of a million dollars annually to buy new equipment they need and replace old equipment, as well as repair and maintain equipment.</a:t>
            </a:r>
            <a:endParaRPr lang="en-US" b="1" dirty="0"/>
          </a:p>
        </p:txBody>
      </p:sp>
      <p:sp>
        <p:nvSpPr>
          <p:cNvPr id="5" name="Slide Number Placeholder 4"/>
          <p:cNvSpPr>
            <a:spLocks noGrp="1"/>
          </p:cNvSpPr>
          <p:nvPr>
            <p:ph type="sldNum" sz="quarter" idx="12"/>
          </p:nvPr>
        </p:nvSpPr>
        <p:spPr>
          <a:xfrm>
            <a:off x="8686800" y="6381750"/>
            <a:ext cx="457200" cy="476250"/>
          </a:xfrm>
        </p:spPr>
        <p:txBody>
          <a:bodyPr/>
          <a:lstStyle/>
          <a:p>
            <a:fld id="{EE8461CB-F664-4C6D-9D76-6C1228376BE3}" type="slidenum">
              <a:rPr lang="en-US" sz="1000" smtClean="0"/>
              <a:pPr/>
              <a:t>38</a:t>
            </a:fld>
            <a:endParaRPr lang="en-US" sz="1000" dirty="0"/>
          </a:p>
        </p:txBody>
      </p:sp>
    </p:spTree>
    <p:extLst>
      <p:ext uri="{BB962C8B-B14F-4D97-AF65-F5344CB8AC3E}">
        <p14:creationId xmlns:p14="http://schemas.microsoft.com/office/powerpoint/2010/main" xmlns="" val="24066795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6604" y="-152400"/>
            <a:ext cx="8229600" cy="1066800"/>
          </a:xfrm>
        </p:spPr>
        <p:txBody>
          <a:bodyPr>
            <a:normAutofit/>
          </a:bodyPr>
          <a:lstStyle/>
          <a:p>
            <a:r>
              <a:rPr lang="en-US" sz="2800" b="1" u="sng" dirty="0" smtClean="0">
                <a:ln>
                  <a:solidFill>
                    <a:schemeClr val="accent1"/>
                  </a:solidFill>
                </a:ln>
                <a:solidFill>
                  <a:schemeClr val="tx2"/>
                </a:solidFill>
              </a:rPr>
              <a:t>Reasons Not to Have State of the Art Medical Equipment</a:t>
            </a:r>
            <a:endParaRPr lang="en-US" sz="28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748330370"/>
              </p:ext>
            </p:extLst>
          </p:nvPr>
        </p:nvGraphicFramePr>
        <p:xfrm>
          <a:off x="1447800" y="1828800"/>
          <a:ext cx="73152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038664" y="5334000"/>
            <a:ext cx="8077200" cy="1066800"/>
          </a:xfrm>
          <a:prstGeom prst="rect">
            <a:avLst/>
          </a:prstGeom>
          <a:solidFill>
            <a:schemeClr val="accent1"/>
          </a:solidFill>
        </p:spPr>
        <p:txBody>
          <a:bodyPr wrap="square" rtlCol="0">
            <a:normAutofit/>
          </a:bodyPr>
          <a:lstStyle/>
          <a:p>
            <a:pPr>
              <a:buFont typeface="Arial" pitchFamily="34" charset="0"/>
              <a:buChar char="•"/>
            </a:pPr>
            <a:r>
              <a:rPr lang="en-US" sz="1600" b="1" dirty="0" smtClean="0">
                <a:solidFill>
                  <a:schemeClr val="bg1"/>
                </a:solidFill>
              </a:rPr>
              <a:t>The main reason doctors do not acquire state of the art equipment is high prices (91%)</a:t>
            </a:r>
          </a:p>
          <a:p>
            <a:pPr>
              <a:buFont typeface="Arial" pitchFamily="34" charset="0"/>
              <a:buChar char="•"/>
            </a:pPr>
            <a:r>
              <a:rPr lang="en-US" sz="1600" b="1" dirty="0" smtClean="0">
                <a:solidFill>
                  <a:schemeClr val="bg1"/>
                </a:solidFill>
              </a:rPr>
              <a:t>A total of 42% either think the new equipment isn’t better than what they already have, or isn’t better for patients</a:t>
            </a:r>
          </a:p>
        </p:txBody>
      </p:sp>
      <p:sp>
        <p:nvSpPr>
          <p:cNvPr id="3" name="TextBox 2"/>
          <p:cNvSpPr txBox="1"/>
          <p:nvPr/>
        </p:nvSpPr>
        <p:spPr>
          <a:xfrm>
            <a:off x="1371600" y="1112520"/>
            <a:ext cx="7223760" cy="64008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normAutofit/>
          </a:bodyPr>
          <a:lstStyle/>
          <a:p>
            <a:r>
              <a:rPr lang="en-US" sz="1600" b="1" dirty="0" smtClean="0"/>
              <a:t>Only 21% of doctors say their office has state of the art equipment, 65% say it does </a:t>
            </a:r>
            <a:r>
              <a:rPr lang="en-US" sz="1600" b="1" u="sng" dirty="0" smtClean="0"/>
              <a:t>not</a:t>
            </a:r>
            <a:r>
              <a:rPr lang="en-US" sz="1600" b="1" dirty="0" smtClean="0"/>
              <a:t>, and the rest said question doesn’t apply or didn’t respond</a:t>
            </a:r>
            <a:endParaRPr lang="en-US" sz="1600" b="1" dirty="0"/>
          </a:p>
        </p:txBody>
      </p:sp>
      <p:sp>
        <p:nvSpPr>
          <p:cNvPr id="6" name="Slide Number Placeholder 5"/>
          <p:cNvSpPr>
            <a:spLocks noGrp="1"/>
          </p:cNvSpPr>
          <p:nvPr>
            <p:ph type="sldNum" sz="quarter" idx="12"/>
          </p:nvPr>
        </p:nvSpPr>
        <p:spPr/>
        <p:txBody>
          <a:bodyPr/>
          <a:lstStyle/>
          <a:p>
            <a:fld id="{EE8461CB-F664-4C6D-9D76-6C1228376BE3}" type="slidenum">
              <a:rPr lang="en-US" sz="1000" smtClean="0"/>
              <a:pPr/>
              <a:t>39</a:t>
            </a:fld>
            <a:endParaRPr lang="en-US" sz="1000" dirty="0"/>
          </a:p>
        </p:txBody>
      </p:sp>
    </p:spTree>
    <p:extLst>
      <p:ext uri="{BB962C8B-B14F-4D97-AF65-F5344CB8AC3E}">
        <p14:creationId xmlns:p14="http://schemas.microsoft.com/office/powerpoint/2010/main" xmlns="" val="35936524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6320" y="0"/>
            <a:ext cx="7498080" cy="914400"/>
          </a:xfrm>
        </p:spPr>
        <p:txBody>
          <a:bodyPr>
            <a:normAutofit/>
          </a:bodyPr>
          <a:lstStyle/>
          <a:p>
            <a:r>
              <a:rPr lang="en-US" sz="3200" b="1" u="sng" dirty="0">
                <a:ln>
                  <a:solidFill>
                    <a:schemeClr val="accent1"/>
                  </a:solidFill>
                </a:ln>
              </a:rPr>
              <a:t>Background of the Study</a:t>
            </a:r>
          </a:p>
        </p:txBody>
      </p:sp>
      <p:sp>
        <p:nvSpPr>
          <p:cNvPr id="3" name="Content Placeholder 2"/>
          <p:cNvSpPr>
            <a:spLocks noGrp="1"/>
          </p:cNvSpPr>
          <p:nvPr>
            <p:ph idx="1"/>
          </p:nvPr>
        </p:nvSpPr>
        <p:spPr>
          <a:xfrm>
            <a:off x="1066800" y="1143000"/>
            <a:ext cx="7772400" cy="5181600"/>
          </a:xfrm>
          <a:solidFill>
            <a:srgbClr val="F5D3D3">
              <a:alpha val="38824"/>
            </a:srgbClr>
          </a:solidFill>
        </p:spPr>
        <p:txBody>
          <a:bodyPr>
            <a:noAutofit/>
          </a:bodyPr>
          <a:lstStyle/>
          <a:p>
            <a:pPr algn="just">
              <a:lnSpc>
                <a:spcPts val="3000"/>
              </a:lnSpc>
              <a:spcAft>
                <a:spcPts val="600"/>
              </a:spcAft>
            </a:pPr>
            <a:r>
              <a:rPr lang="en-US" sz="2000" b="1" u="sng" dirty="0"/>
              <a:t>Physician Work Component of GPCI:</a:t>
            </a:r>
            <a:r>
              <a:rPr lang="en-US" sz="2000" b="1" dirty="0"/>
              <a:t> Indexing for physician work did not affect Puerto Rico negatively in recent years, because areas in which physician earnings were lower than the national average (set at 1.0) were </a:t>
            </a:r>
            <a:r>
              <a:rPr lang="en-US" sz="2000" b="1" dirty="0" smtClean="0"/>
              <a:t>automatically </a:t>
            </a:r>
            <a:r>
              <a:rPr lang="en-US" sz="2000" b="1" dirty="0"/>
              <a:t>indexed to the national average (in other words those higher than national average benefited but those lower were not penalized). However, if Congress does not renew this provision for a physician wage floor it will expire at the end of 2012, which would probably mean that the index for physician work in PR would be less than 1.0, further lowering remuneration from Medicare.</a:t>
            </a:r>
            <a:endParaRPr lang="en-US" sz="2000" b="1" u="sng" dirty="0"/>
          </a:p>
          <a:p>
            <a:pPr>
              <a:lnSpc>
                <a:spcPts val="3000"/>
              </a:lnSpc>
              <a:spcAft>
                <a:spcPts val="600"/>
              </a:spcAft>
            </a:pPr>
            <a:endParaRPr lang="en-US" sz="2000" dirty="0"/>
          </a:p>
        </p:txBody>
      </p:sp>
      <p:sp>
        <p:nvSpPr>
          <p:cNvPr id="5" name="Slide Number Placeholder 3"/>
          <p:cNvSpPr>
            <a:spLocks noGrp="1"/>
          </p:cNvSpPr>
          <p:nvPr>
            <p:ph type="sldNum" sz="quarter" idx="12"/>
          </p:nvPr>
        </p:nvSpPr>
        <p:spPr>
          <a:xfrm>
            <a:off x="8686800" y="6553200"/>
            <a:ext cx="384048" cy="228600"/>
          </a:xfrm>
        </p:spPr>
        <p:txBody>
          <a:bodyPr/>
          <a:lstStyle/>
          <a:p>
            <a:fld id="{EE8461CB-F664-4C6D-9D76-6C1228376BE3}" type="slidenum">
              <a:rPr lang="en-US" sz="1000" smtClean="0"/>
              <a:pPr/>
              <a:t>4</a:t>
            </a:fld>
            <a:endParaRPr lang="en-US" sz="1000" dirty="0"/>
          </a:p>
        </p:txBody>
      </p:sp>
    </p:spTree>
    <p:extLst>
      <p:ext uri="{BB962C8B-B14F-4D97-AF65-F5344CB8AC3E}">
        <p14:creationId xmlns:p14="http://schemas.microsoft.com/office/powerpoint/2010/main" xmlns="" val="4969759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
            <a:ext cx="7924800" cy="1143000"/>
          </a:xfrm>
        </p:spPr>
        <p:txBody>
          <a:bodyPr>
            <a:noAutofit/>
          </a:bodyPr>
          <a:lstStyle/>
          <a:p>
            <a:r>
              <a:rPr lang="en-US" sz="3200" b="1" u="sng" dirty="0" smtClean="0">
                <a:ln>
                  <a:solidFill>
                    <a:schemeClr val="accent1"/>
                  </a:solidFill>
                </a:ln>
                <a:solidFill>
                  <a:schemeClr val="tx2"/>
                </a:solidFill>
              </a:rPr>
              <a:t>Higher Prices for Medical Equipment in Puerto Rico</a:t>
            </a:r>
            <a:endParaRPr lang="en-US" sz="3200" u="sng" dirty="0"/>
          </a:p>
        </p:txBody>
      </p:sp>
      <p:sp>
        <p:nvSpPr>
          <p:cNvPr id="3" name="Content Placeholder 2"/>
          <p:cNvSpPr>
            <a:spLocks noGrp="1"/>
          </p:cNvSpPr>
          <p:nvPr>
            <p:ph idx="1"/>
          </p:nvPr>
        </p:nvSpPr>
        <p:spPr>
          <a:xfrm>
            <a:off x="1066800" y="1295400"/>
            <a:ext cx="7924800" cy="5181600"/>
          </a:xfrm>
          <a:solidFill>
            <a:schemeClr val="accent1">
              <a:lumMod val="20000"/>
              <a:lumOff val="80000"/>
            </a:schemeClr>
          </a:solidFill>
        </p:spPr>
        <p:txBody>
          <a:bodyPr>
            <a:noAutofit/>
          </a:bodyPr>
          <a:lstStyle/>
          <a:p>
            <a:pPr algn="just">
              <a:spcAft>
                <a:spcPts val="600"/>
              </a:spcAft>
            </a:pPr>
            <a:r>
              <a:rPr lang="en-US" sz="1800" b="1" dirty="0" smtClean="0"/>
              <a:t>93% of doctors buy medical equipment from local firms, 62% buy from US firms, and 3% buy from other countries.</a:t>
            </a:r>
          </a:p>
          <a:p>
            <a:pPr algn="just">
              <a:spcAft>
                <a:spcPts val="600"/>
              </a:spcAft>
            </a:pPr>
            <a:r>
              <a:rPr lang="en-US" sz="1800" b="1" dirty="0" smtClean="0"/>
              <a:t>82% say that prices for medical equipment are higher in Puerto Rico than in the US mainland.</a:t>
            </a:r>
          </a:p>
          <a:p>
            <a:pPr algn="just">
              <a:spcAft>
                <a:spcPts val="600"/>
              </a:spcAft>
            </a:pPr>
            <a:r>
              <a:rPr lang="en-US" sz="1800" b="1" dirty="0" smtClean="0"/>
              <a:t>The doctors who said prices are higher in Puerto Rico were then asked to estimate the percentage difference. The mean estimate was 23% higher prices in Puerto Rico than the US mainland.</a:t>
            </a:r>
          </a:p>
          <a:p>
            <a:pPr algn="just">
              <a:spcAft>
                <a:spcPts val="600"/>
              </a:spcAft>
            </a:pPr>
            <a:r>
              <a:rPr lang="en-US" sz="1800" b="1" dirty="0" smtClean="0"/>
              <a:t>95% of doctors thought that a major factor responsible for higher prices in Puerto Rico was the cost of shipping, transportation and other import costs,  and 58% said that lack of competition was an important factor. </a:t>
            </a:r>
            <a:r>
              <a:rPr lang="en-US" sz="1800" b="1" dirty="0"/>
              <a:t> </a:t>
            </a:r>
            <a:endParaRPr lang="en-US" sz="1800" b="1" dirty="0" smtClean="0"/>
          </a:p>
          <a:p>
            <a:pPr algn="just">
              <a:spcAft>
                <a:spcPts val="600"/>
              </a:spcAft>
            </a:pPr>
            <a:r>
              <a:rPr lang="en-US" sz="1800" b="1" dirty="0" smtClean="0"/>
              <a:t>One representative of a medical equipment company also said that doctors in the States have a larger number of firms to choose from which would explain lower costs. The representative was specifically referring to comparative costs to equip a cardiologist’s office in Puerto Rico and the United States.</a:t>
            </a:r>
            <a:endParaRPr lang="en-US" sz="1800" b="1" dirty="0"/>
          </a:p>
        </p:txBody>
      </p:sp>
      <p:sp>
        <p:nvSpPr>
          <p:cNvPr id="4" name="Slide Number Placeholder 3"/>
          <p:cNvSpPr>
            <a:spLocks noGrp="1"/>
          </p:cNvSpPr>
          <p:nvPr>
            <p:ph type="sldNum" sz="quarter" idx="12"/>
          </p:nvPr>
        </p:nvSpPr>
        <p:spPr/>
        <p:txBody>
          <a:bodyPr/>
          <a:lstStyle/>
          <a:p>
            <a:fld id="{EE8461CB-F664-4C6D-9D76-6C1228376BE3}" type="slidenum">
              <a:rPr lang="en-US" sz="1000" smtClean="0"/>
              <a:pPr/>
              <a:t>40</a:t>
            </a:fld>
            <a:endParaRPr lang="en-US" sz="1000" dirty="0"/>
          </a:p>
        </p:txBody>
      </p:sp>
    </p:spTree>
    <p:extLst>
      <p:ext uri="{BB962C8B-B14F-4D97-AF65-F5344CB8AC3E}">
        <p14:creationId xmlns:p14="http://schemas.microsoft.com/office/powerpoint/2010/main" xmlns="" val="21256139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
            <a:ext cx="7924800" cy="914400"/>
          </a:xfrm>
        </p:spPr>
        <p:txBody>
          <a:bodyPr>
            <a:noAutofit/>
          </a:bodyPr>
          <a:lstStyle/>
          <a:p>
            <a:r>
              <a:rPr lang="en-US" sz="3200" b="1" u="sng" dirty="0">
                <a:ln>
                  <a:solidFill>
                    <a:schemeClr val="accent1"/>
                  </a:solidFill>
                </a:ln>
                <a:solidFill>
                  <a:schemeClr val="tx2"/>
                </a:solidFill>
              </a:rPr>
              <a:t>Shipping Costs for </a:t>
            </a:r>
            <a:r>
              <a:rPr lang="en-US" sz="3200" b="1" u="sng" dirty="0" smtClean="0">
                <a:ln>
                  <a:solidFill>
                    <a:schemeClr val="accent1"/>
                  </a:solidFill>
                </a:ln>
                <a:solidFill>
                  <a:schemeClr val="tx2"/>
                </a:solidFill>
              </a:rPr>
              <a:t>Medical </a:t>
            </a:r>
            <a:r>
              <a:rPr lang="en-US" sz="3200" b="1" u="sng" dirty="0">
                <a:ln>
                  <a:solidFill>
                    <a:schemeClr val="accent1"/>
                  </a:solidFill>
                </a:ln>
                <a:solidFill>
                  <a:schemeClr val="tx2"/>
                </a:solidFill>
              </a:rPr>
              <a:t>Equipment</a:t>
            </a:r>
            <a:endParaRPr lang="en-US" sz="3200" u="sng" dirty="0"/>
          </a:p>
        </p:txBody>
      </p:sp>
      <p:sp>
        <p:nvSpPr>
          <p:cNvPr id="3" name="Content Placeholder 2"/>
          <p:cNvSpPr>
            <a:spLocks noGrp="1"/>
          </p:cNvSpPr>
          <p:nvPr>
            <p:ph idx="1"/>
          </p:nvPr>
        </p:nvSpPr>
        <p:spPr>
          <a:xfrm>
            <a:off x="1066800" y="1066800"/>
            <a:ext cx="7924800" cy="4953000"/>
          </a:xfrm>
          <a:solidFill>
            <a:schemeClr val="accent5">
              <a:lumMod val="20000"/>
              <a:lumOff val="80000"/>
            </a:schemeClr>
          </a:solidFill>
        </p:spPr>
        <p:txBody>
          <a:bodyPr>
            <a:noAutofit/>
          </a:bodyPr>
          <a:lstStyle/>
          <a:p>
            <a:pPr algn="just">
              <a:spcAft>
                <a:spcPts val="600"/>
              </a:spcAft>
            </a:pPr>
            <a:r>
              <a:rPr lang="en-US" sz="1800" b="1" dirty="0" smtClean="0"/>
              <a:t>When asked whether shipping costs are included in the price, 46% of the doctors said yes, 19% said they were charge separately for shipping, 15% said it depends on the supplier, and the rest didn’t know or didn’t respond</a:t>
            </a:r>
          </a:p>
          <a:p>
            <a:pPr marL="285750" indent="-285750" algn="just">
              <a:spcAft>
                <a:spcPts val="600"/>
              </a:spcAft>
              <a:buFont typeface="Arial" pitchFamily="34" charset="0"/>
              <a:buChar char="•"/>
            </a:pPr>
            <a:r>
              <a:rPr lang="en-US" sz="1800" b="1" dirty="0"/>
              <a:t>Most doctors (90%) said they didn’t know what percentage of the total price is to cover shipping costs</a:t>
            </a:r>
          </a:p>
          <a:p>
            <a:pPr marL="560070" lvl="1" indent="-285750" algn="just">
              <a:spcBef>
                <a:spcPts val="600"/>
              </a:spcBef>
              <a:spcAft>
                <a:spcPts val="600"/>
              </a:spcAft>
              <a:buFont typeface="Arial" pitchFamily="34" charset="0"/>
              <a:buChar char="•"/>
            </a:pPr>
            <a:r>
              <a:rPr lang="en-US" sz="1600" b="1" dirty="0" smtClean="0"/>
              <a:t>Among those doctors who gave an estimate, the </a:t>
            </a:r>
            <a:r>
              <a:rPr lang="en-US" sz="1600" b="1" dirty="0"/>
              <a:t>mean estimate for the </a:t>
            </a:r>
            <a:r>
              <a:rPr lang="en-US" sz="1600" b="1" dirty="0" smtClean="0"/>
              <a:t>percentage </a:t>
            </a:r>
            <a:r>
              <a:rPr lang="en-US" sz="1600" b="1" dirty="0"/>
              <a:t>of the total price that corresponds to transportation costs was 16</a:t>
            </a:r>
            <a:r>
              <a:rPr lang="en-US" sz="1600" b="1" dirty="0" smtClean="0"/>
              <a:t>%</a:t>
            </a:r>
          </a:p>
          <a:p>
            <a:pPr marL="285750" indent="-285750" algn="just">
              <a:spcAft>
                <a:spcPts val="600"/>
              </a:spcAft>
              <a:buFont typeface="Arial" pitchFamily="34" charset="0"/>
              <a:buChar char="•"/>
            </a:pPr>
            <a:r>
              <a:rPr lang="en-US" sz="1800" b="1" dirty="0" smtClean="0"/>
              <a:t>Most medical equipment company representatives interviewed agreed that shipping costs increased the price, but were reluctant to specify by what percentage. One representative said the increase was about 10 to 15%, which is in line with the estimates given by doctors, and another said 5%. One representative said it is not only shipping costs, but other related costs, like loss or vandalism while in storage, that have to be accounted for.</a:t>
            </a:r>
            <a:endParaRPr lang="en-US" sz="1800" b="1" dirty="0"/>
          </a:p>
          <a:p>
            <a:pPr>
              <a:spcAft>
                <a:spcPts val="600"/>
              </a:spcAft>
            </a:pPr>
            <a:endParaRPr lang="en-US" sz="1800" dirty="0"/>
          </a:p>
        </p:txBody>
      </p:sp>
      <p:sp>
        <p:nvSpPr>
          <p:cNvPr id="4" name="Slide Number Placeholder 3"/>
          <p:cNvSpPr>
            <a:spLocks noGrp="1"/>
          </p:cNvSpPr>
          <p:nvPr>
            <p:ph type="sldNum" sz="quarter" idx="12"/>
          </p:nvPr>
        </p:nvSpPr>
        <p:spPr/>
        <p:txBody>
          <a:bodyPr/>
          <a:lstStyle/>
          <a:p>
            <a:fld id="{EE8461CB-F664-4C6D-9D76-6C1228376BE3}" type="slidenum">
              <a:rPr lang="en-US" sz="1000" smtClean="0"/>
              <a:pPr/>
              <a:t>41</a:t>
            </a:fld>
            <a:endParaRPr lang="en-US" sz="1000" dirty="0"/>
          </a:p>
        </p:txBody>
      </p:sp>
    </p:spTree>
    <p:extLst>
      <p:ext uri="{BB962C8B-B14F-4D97-AF65-F5344CB8AC3E}">
        <p14:creationId xmlns:p14="http://schemas.microsoft.com/office/powerpoint/2010/main" xmlns="" val="32818155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120" y="-76200"/>
            <a:ext cx="7498080" cy="1096962"/>
          </a:xfrm>
        </p:spPr>
        <p:txBody>
          <a:bodyPr>
            <a:noAutofit/>
          </a:bodyPr>
          <a:lstStyle/>
          <a:p>
            <a:r>
              <a:rPr lang="en-US" sz="3200" b="1" u="sng" dirty="0">
                <a:ln>
                  <a:solidFill>
                    <a:schemeClr val="accent1"/>
                  </a:solidFill>
                </a:ln>
                <a:solidFill>
                  <a:schemeClr val="tx2"/>
                </a:solidFill>
              </a:rPr>
              <a:t>Medical </a:t>
            </a:r>
            <a:r>
              <a:rPr lang="en-US" sz="3200" b="1" u="sng" dirty="0" smtClean="0">
                <a:ln>
                  <a:solidFill>
                    <a:schemeClr val="accent1"/>
                  </a:solidFill>
                </a:ln>
                <a:solidFill>
                  <a:schemeClr val="tx2"/>
                </a:solidFill>
              </a:rPr>
              <a:t>Equipment Insurance</a:t>
            </a:r>
            <a:endParaRPr lang="en-US" sz="32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3445849885"/>
              </p:ext>
            </p:extLst>
          </p:nvPr>
        </p:nvGraphicFramePr>
        <p:xfrm>
          <a:off x="1435100" y="3810000"/>
          <a:ext cx="7175500" cy="1371600"/>
        </p:xfrm>
        <a:graphic>
          <a:graphicData uri="http://schemas.openxmlformats.org/drawingml/2006/table">
            <a:tbl>
              <a:tblPr firstRow="1" bandRow="1">
                <a:tableStyleId>{5C22544A-7EE6-4342-B048-85BDC9FD1C3A}</a:tableStyleId>
              </a:tblPr>
              <a:tblGrid>
                <a:gridCol w="3670300"/>
                <a:gridCol w="990600"/>
                <a:gridCol w="1066800"/>
                <a:gridCol w="1447800"/>
              </a:tblGrid>
              <a:tr h="605367">
                <a:tc>
                  <a:txBody>
                    <a:bodyPr/>
                    <a:lstStyle/>
                    <a:p>
                      <a:endParaRPr lang="en-US" sz="1800" b="1" dirty="0"/>
                    </a:p>
                  </a:txBody>
                  <a:tcPr/>
                </a:tc>
                <a:tc>
                  <a:txBody>
                    <a:bodyPr/>
                    <a:lstStyle/>
                    <a:p>
                      <a:r>
                        <a:rPr lang="en-US" sz="1800" b="1" dirty="0" smtClean="0"/>
                        <a:t>ALL</a:t>
                      </a:r>
                      <a:endParaRPr lang="en-US" sz="1800" b="1" dirty="0"/>
                    </a:p>
                  </a:txBody>
                  <a:tcPr/>
                </a:tc>
                <a:tc>
                  <a:txBody>
                    <a:bodyPr/>
                    <a:lstStyle/>
                    <a:p>
                      <a:r>
                        <a:rPr lang="en-US" sz="1800" b="1" dirty="0" smtClean="0"/>
                        <a:t>PCPS</a:t>
                      </a:r>
                      <a:endParaRPr lang="en-US" sz="1800" b="1" dirty="0"/>
                    </a:p>
                  </a:txBody>
                  <a:tcPr/>
                </a:tc>
                <a:tc>
                  <a:txBody>
                    <a:bodyPr/>
                    <a:lstStyle/>
                    <a:p>
                      <a:r>
                        <a:rPr lang="en-US" sz="1800" b="1" dirty="0" smtClean="0"/>
                        <a:t>Specialists</a:t>
                      </a:r>
                      <a:endParaRPr lang="en-US" sz="1800" b="1" dirty="0"/>
                    </a:p>
                  </a:txBody>
                  <a:tcPr/>
                </a:tc>
              </a:tr>
              <a:tr h="766233">
                <a:tc>
                  <a:txBody>
                    <a:bodyPr/>
                    <a:lstStyle/>
                    <a:p>
                      <a:r>
                        <a:rPr lang="en-US" sz="1800" b="1" dirty="0" smtClean="0"/>
                        <a:t>Average Medical</a:t>
                      </a:r>
                      <a:r>
                        <a:rPr lang="en-US" sz="1800" b="1" baseline="0" dirty="0" smtClean="0"/>
                        <a:t> Equipment Insurance  Annual Premium</a:t>
                      </a:r>
                      <a:endParaRPr lang="en-US" sz="1800" b="1" dirty="0"/>
                    </a:p>
                  </a:txBody>
                  <a:tcPr/>
                </a:tc>
                <a:tc>
                  <a:txBody>
                    <a:bodyPr/>
                    <a:lstStyle/>
                    <a:p>
                      <a:r>
                        <a:rPr lang="en-US" sz="1800" b="1" dirty="0" smtClean="0"/>
                        <a:t>$6,908</a:t>
                      </a:r>
                      <a:endParaRPr lang="en-US" sz="1800" b="1" dirty="0"/>
                    </a:p>
                  </a:txBody>
                  <a:tcPr/>
                </a:tc>
                <a:tc>
                  <a:txBody>
                    <a:bodyPr/>
                    <a:lstStyle/>
                    <a:p>
                      <a:r>
                        <a:rPr lang="en-US" sz="1800" b="1" dirty="0" smtClean="0"/>
                        <a:t>$2,577</a:t>
                      </a:r>
                      <a:endParaRPr lang="en-US" sz="1800" b="1" dirty="0"/>
                    </a:p>
                  </a:txBody>
                  <a:tcPr/>
                </a:tc>
                <a:tc>
                  <a:txBody>
                    <a:bodyPr/>
                    <a:lstStyle/>
                    <a:p>
                      <a:r>
                        <a:rPr lang="en-US" sz="1800" b="1" dirty="0" smtClean="0"/>
                        <a:t>$9,041</a:t>
                      </a:r>
                      <a:endParaRPr lang="en-US" sz="1800" b="1" dirty="0"/>
                    </a:p>
                  </a:txBody>
                  <a:tcPr/>
                </a:tc>
              </a:tr>
            </a:tbl>
          </a:graphicData>
        </a:graphic>
      </p:graphicFrame>
      <p:sp>
        <p:nvSpPr>
          <p:cNvPr id="4" name="TextBox 3"/>
          <p:cNvSpPr txBox="1"/>
          <p:nvPr/>
        </p:nvSpPr>
        <p:spPr>
          <a:xfrm>
            <a:off x="990600" y="1066800"/>
            <a:ext cx="8001000" cy="2514600"/>
          </a:xfrm>
          <a:prstGeom prst="rect">
            <a:avLst/>
          </a:prstGeom>
          <a:solidFill>
            <a:schemeClr val="accent3">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normAutofit/>
          </a:bodyPr>
          <a:lstStyle/>
          <a:p>
            <a:pPr marL="285750" indent="-285750">
              <a:buFont typeface="Arial" pitchFamily="34" charset="0"/>
              <a:buChar char="•"/>
            </a:pPr>
            <a:r>
              <a:rPr lang="en-US" b="1" dirty="0" smtClean="0"/>
              <a:t>42% of all doctors reported having medical equipment insurance in 2011</a:t>
            </a:r>
          </a:p>
          <a:p>
            <a:pPr marL="285750" indent="-285750">
              <a:buFont typeface="Arial" pitchFamily="34" charset="0"/>
              <a:buChar char="•"/>
            </a:pPr>
            <a:r>
              <a:rPr lang="en-US" b="1" dirty="0" smtClean="0"/>
              <a:t>Among specialists, 60% carried equipment insurance, compared to 28% of PCPs</a:t>
            </a:r>
          </a:p>
          <a:p>
            <a:pPr marL="285750" indent="-285750">
              <a:buFont typeface="Arial" pitchFamily="34" charset="0"/>
              <a:buChar char="•"/>
            </a:pPr>
            <a:r>
              <a:rPr lang="en-US" b="1" dirty="0" smtClean="0"/>
              <a:t>The companies most frequently mentioned: Universal (21%), Triple S (12%), Mutual Life (12%), Integrand Universal (9%), Topcon Insurance (9%), Cooperativa de Seguros Múltiples (8%) and Mapfre (8%)</a:t>
            </a:r>
          </a:p>
          <a:p>
            <a:endParaRPr lang="en-US" sz="1600" dirty="0"/>
          </a:p>
        </p:txBody>
      </p:sp>
      <p:sp>
        <p:nvSpPr>
          <p:cNvPr id="6" name="Slide Number Placeholder 5"/>
          <p:cNvSpPr>
            <a:spLocks noGrp="1"/>
          </p:cNvSpPr>
          <p:nvPr>
            <p:ph type="sldNum" sz="quarter" idx="12"/>
          </p:nvPr>
        </p:nvSpPr>
        <p:spPr/>
        <p:txBody>
          <a:bodyPr/>
          <a:lstStyle/>
          <a:p>
            <a:fld id="{EE8461CB-F664-4C6D-9D76-6C1228376BE3}" type="slidenum">
              <a:rPr lang="en-US" sz="1000" smtClean="0"/>
              <a:pPr/>
              <a:t>42</a:t>
            </a:fld>
            <a:endParaRPr lang="en-US" sz="1000" dirty="0"/>
          </a:p>
        </p:txBody>
      </p:sp>
    </p:spTree>
    <p:extLst>
      <p:ext uri="{BB962C8B-B14F-4D97-AF65-F5344CB8AC3E}">
        <p14:creationId xmlns:p14="http://schemas.microsoft.com/office/powerpoint/2010/main" xmlns="" val="31600604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
            <a:ext cx="8001000" cy="914400"/>
          </a:xfrm>
        </p:spPr>
        <p:txBody>
          <a:bodyPr>
            <a:noAutofit/>
          </a:bodyPr>
          <a:lstStyle/>
          <a:p>
            <a:r>
              <a:rPr lang="en-US" sz="3200" b="1" u="sng" dirty="0">
                <a:ln>
                  <a:solidFill>
                    <a:schemeClr val="accent1"/>
                  </a:solidFill>
                </a:ln>
                <a:solidFill>
                  <a:schemeClr val="tx2"/>
                </a:solidFill>
              </a:rPr>
              <a:t>A</a:t>
            </a:r>
            <a:r>
              <a:rPr lang="en-US" sz="3200" b="1" u="sng" dirty="0" smtClean="0">
                <a:ln>
                  <a:solidFill>
                    <a:schemeClr val="accent1"/>
                  </a:solidFill>
                </a:ln>
                <a:solidFill>
                  <a:schemeClr val="tx2"/>
                </a:solidFill>
              </a:rPr>
              <a:t>nnual Expenses for Medical Supplies</a:t>
            </a:r>
            <a:endParaRPr lang="en-US" sz="3200" u="sng" dirty="0"/>
          </a:p>
        </p:txBody>
      </p:sp>
      <p:graphicFrame>
        <p:nvGraphicFramePr>
          <p:cNvPr id="3" name="Table 2"/>
          <p:cNvGraphicFramePr>
            <a:graphicFrameLocks noGrp="1"/>
          </p:cNvGraphicFramePr>
          <p:nvPr>
            <p:extLst>
              <p:ext uri="{D42A27DB-BD31-4B8C-83A1-F6EECF244321}">
                <p14:modId xmlns:p14="http://schemas.microsoft.com/office/powerpoint/2010/main" xmlns="" val="2383900778"/>
              </p:ext>
            </p:extLst>
          </p:nvPr>
        </p:nvGraphicFramePr>
        <p:xfrm>
          <a:off x="1173479" y="1066801"/>
          <a:ext cx="7741921" cy="2164079"/>
        </p:xfrm>
        <a:graphic>
          <a:graphicData uri="http://schemas.openxmlformats.org/drawingml/2006/table">
            <a:tbl>
              <a:tblPr firstRow="1" bandRow="1">
                <a:tableStyleId>{5C22544A-7EE6-4342-B048-85BDC9FD1C3A}</a:tableStyleId>
              </a:tblPr>
              <a:tblGrid>
                <a:gridCol w="3467735"/>
                <a:gridCol w="1370965"/>
                <a:gridCol w="1354837"/>
                <a:gridCol w="1548384"/>
              </a:tblGrid>
              <a:tr h="542879">
                <a:tc>
                  <a:txBody>
                    <a:bodyPr/>
                    <a:lstStyle/>
                    <a:p>
                      <a:r>
                        <a:rPr lang="en-US" sz="1800" b="1" dirty="0" smtClean="0"/>
                        <a:t>Year</a:t>
                      </a:r>
                      <a:endParaRPr lang="en-US" sz="1800" b="1" dirty="0"/>
                    </a:p>
                  </a:txBody>
                  <a:tcPr/>
                </a:tc>
                <a:tc>
                  <a:txBody>
                    <a:bodyPr/>
                    <a:lstStyle/>
                    <a:p>
                      <a:pPr algn="ctr"/>
                      <a:r>
                        <a:rPr lang="en-US" sz="1800" b="1" dirty="0" smtClean="0"/>
                        <a:t>All</a:t>
                      </a:r>
                      <a:endParaRPr lang="en-US" sz="1800" b="1" dirty="0"/>
                    </a:p>
                  </a:txBody>
                  <a:tcPr/>
                </a:tc>
                <a:tc>
                  <a:txBody>
                    <a:bodyPr/>
                    <a:lstStyle/>
                    <a:p>
                      <a:pPr algn="ctr"/>
                      <a:r>
                        <a:rPr lang="en-US" sz="1800" b="1" dirty="0" smtClean="0"/>
                        <a:t>PCPs</a:t>
                      </a:r>
                      <a:endParaRPr lang="en-US" sz="1800" b="1" dirty="0"/>
                    </a:p>
                  </a:txBody>
                  <a:tcPr/>
                </a:tc>
                <a:tc>
                  <a:txBody>
                    <a:bodyPr/>
                    <a:lstStyle/>
                    <a:p>
                      <a:pPr algn="ctr"/>
                      <a:r>
                        <a:rPr lang="en-US" sz="1800" b="1" dirty="0" smtClean="0"/>
                        <a:t>Specialists</a:t>
                      </a:r>
                      <a:endParaRPr lang="en-US" sz="1800" b="1" dirty="0"/>
                    </a:p>
                  </a:txBody>
                  <a:tcPr/>
                </a:tc>
              </a:tr>
              <a:tr h="535442">
                <a:tc>
                  <a:txBody>
                    <a:bodyPr/>
                    <a:lstStyle/>
                    <a:p>
                      <a:r>
                        <a:rPr lang="en-US" sz="1800" b="1" dirty="0" smtClean="0"/>
                        <a:t>2011 mean annual cost</a:t>
                      </a:r>
                      <a:endParaRPr lang="en-US" sz="1800" b="1" dirty="0"/>
                    </a:p>
                  </a:txBody>
                  <a:tcPr>
                    <a:solidFill>
                      <a:schemeClr val="accent3">
                        <a:lumMod val="40000"/>
                        <a:lumOff val="60000"/>
                      </a:schemeClr>
                    </a:solidFill>
                  </a:tcPr>
                </a:tc>
                <a:tc>
                  <a:txBody>
                    <a:bodyPr/>
                    <a:lstStyle/>
                    <a:p>
                      <a:pPr algn="ctr"/>
                      <a:r>
                        <a:rPr lang="en-US" sz="1800" b="1" dirty="0" smtClean="0"/>
                        <a:t>$37,770</a:t>
                      </a:r>
                      <a:endParaRPr lang="en-US" sz="1800" b="1" dirty="0"/>
                    </a:p>
                  </a:txBody>
                  <a:tcPr>
                    <a:solidFill>
                      <a:schemeClr val="accent3">
                        <a:lumMod val="40000"/>
                        <a:lumOff val="60000"/>
                      </a:schemeClr>
                    </a:solidFill>
                  </a:tcPr>
                </a:tc>
                <a:tc>
                  <a:txBody>
                    <a:bodyPr/>
                    <a:lstStyle/>
                    <a:p>
                      <a:pPr algn="ctr"/>
                      <a:r>
                        <a:rPr lang="en-US" sz="1800" b="1" dirty="0" smtClean="0"/>
                        <a:t>$25,577</a:t>
                      </a:r>
                      <a:endParaRPr lang="en-US" sz="1800" b="1" dirty="0"/>
                    </a:p>
                  </a:txBody>
                  <a:tcPr>
                    <a:solidFill>
                      <a:schemeClr val="accent3">
                        <a:lumMod val="40000"/>
                        <a:lumOff val="60000"/>
                      </a:schemeClr>
                    </a:solidFill>
                  </a:tcPr>
                </a:tc>
                <a:tc>
                  <a:txBody>
                    <a:bodyPr/>
                    <a:lstStyle/>
                    <a:p>
                      <a:pPr algn="ctr"/>
                      <a:r>
                        <a:rPr lang="en-US" sz="1800" b="1" dirty="0" smtClean="0"/>
                        <a:t>$50,891</a:t>
                      </a:r>
                      <a:endParaRPr lang="en-US" sz="1800" b="1" dirty="0"/>
                    </a:p>
                  </a:txBody>
                  <a:tcPr>
                    <a:solidFill>
                      <a:schemeClr val="accent3">
                        <a:lumMod val="40000"/>
                        <a:lumOff val="60000"/>
                      </a:schemeClr>
                    </a:solidFill>
                  </a:tcPr>
                </a:tc>
              </a:tr>
              <a:tr h="542879">
                <a:tc>
                  <a:txBody>
                    <a:bodyPr/>
                    <a:lstStyle/>
                    <a:p>
                      <a:r>
                        <a:rPr lang="en-US" sz="1800" b="1" dirty="0" smtClean="0"/>
                        <a:t>% increase from</a:t>
                      </a:r>
                      <a:r>
                        <a:rPr lang="en-US" sz="1800" b="1" baseline="0" dirty="0" smtClean="0"/>
                        <a:t> 2006 to 2011</a:t>
                      </a:r>
                      <a:endParaRPr lang="en-US" sz="1800" b="1" dirty="0"/>
                    </a:p>
                  </a:txBody>
                  <a:tcPr>
                    <a:solidFill>
                      <a:schemeClr val="accent3">
                        <a:lumMod val="40000"/>
                        <a:lumOff val="60000"/>
                      </a:schemeClr>
                    </a:solidFill>
                  </a:tcPr>
                </a:tc>
                <a:tc>
                  <a:txBody>
                    <a:bodyPr/>
                    <a:lstStyle/>
                    <a:p>
                      <a:pPr algn="ctr"/>
                      <a:r>
                        <a:rPr lang="en-US" sz="1800" b="1" dirty="0" smtClean="0"/>
                        <a:t>24%</a:t>
                      </a:r>
                      <a:endParaRPr lang="en-US" sz="1800" b="1" dirty="0"/>
                    </a:p>
                  </a:txBody>
                  <a:tcPr>
                    <a:solidFill>
                      <a:schemeClr val="accent3">
                        <a:lumMod val="40000"/>
                        <a:lumOff val="60000"/>
                      </a:schemeClr>
                    </a:solidFill>
                  </a:tcPr>
                </a:tc>
                <a:tc>
                  <a:txBody>
                    <a:bodyPr/>
                    <a:lstStyle/>
                    <a:p>
                      <a:pPr algn="ctr"/>
                      <a:r>
                        <a:rPr lang="en-US" sz="1800" b="1" dirty="0" smtClean="0"/>
                        <a:t>74%</a:t>
                      </a:r>
                      <a:endParaRPr lang="en-US" sz="1800" b="1" dirty="0"/>
                    </a:p>
                  </a:txBody>
                  <a:tcPr>
                    <a:solidFill>
                      <a:schemeClr val="accent3">
                        <a:lumMod val="40000"/>
                        <a:lumOff val="60000"/>
                      </a:schemeClr>
                    </a:solidFill>
                  </a:tcPr>
                </a:tc>
                <a:tc>
                  <a:txBody>
                    <a:bodyPr/>
                    <a:lstStyle/>
                    <a:p>
                      <a:pPr algn="ctr"/>
                      <a:r>
                        <a:rPr lang="en-US" sz="1800" b="1" dirty="0" smtClean="0"/>
                        <a:t>7%</a:t>
                      </a:r>
                      <a:endParaRPr lang="en-US" sz="1800" b="1" dirty="0"/>
                    </a:p>
                  </a:txBody>
                  <a:tcPr>
                    <a:solidFill>
                      <a:schemeClr val="accent3">
                        <a:lumMod val="40000"/>
                        <a:lumOff val="60000"/>
                      </a:schemeClr>
                    </a:solidFill>
                  </a:tcPr>
                </a:tc>
              </a:tr>
              <a:tr h="542879">
                <a:tc>
                  <a:txBody>
                    <a:bodyPr/>
                    <a:lstStyle/>
                    <a:p>
                      <a:r>
                        <a:rPr lang="en-US" sz="1800" b="1" dirty="0" smtClean="0"/>
                        <a:t>2006 mean annual cost</a:t>
                      </a:r>
                      <a:endParaRPr lang="en-US" sz="1800" b="1" dirty="0"/>
                    </a:p>
                  </a:txBody>
                  <a:tcPr>
                    <a:solidFill>
                      <a:schemeClr val="accent1">
                        <a:lumMod val="60000"/>
                        <a:lumOff val="40000"/>
                      </a:schemeClr>
                    </a:solidFill>
                  </a:tcPr>
                </a:tc>
                <a:tc>
                  <a:txBody>
                    <a:bodyPr/>
                    <a:lstStyle/>
                    <a:p>
                      <a:pPr algn="ctr"/>
                      <a:r>
                        <a:rPr lang="en-US" sz="1800" b="1" dirty="0" smtClean="0"/>
                        <a:t>$30,371</a:t>
                      </a:r>
                      <a:endParaRPr lang="en-US" sz="1800" b="1" dirty="0"/>
                    </a:p>
                  </a:txBody>
                  <a:tcPr>
                    <a:solidFill>
                      <a:schemeClr val="accent1">
                        <a:lumMod val="60000"/>
                        <a:lumOff val="40000"/>
                      </a:schemeClr>
                    </a:solidFill>
                  </a:tcPr>
                </a:tc>
                <a:tc>
                  <a:txBody>
                    <a:bodyPr/>
                    <a:lstStyle/>
                    <a:p>
                      <a:pPr algn="ctr"/>
                      <a:r>
                        <a:rPr lang="en-US" sz="1800" b="1" dirty="0" smtClean="0"/>
                        <a:t>$14,735</a:t>
                      </a:r>
                      <a:endParaRPr lang="en-US" sz="1800" b="1" dirty="0"/>
                    </a:p>
                  </a:txBody>
                  <a:tcPr>
                    <a:solidFill>
                      <a:schemeClr val="accent1">
                        <a:lumMod val="60000"/>
                        <a:lumOff val="40000"/>
                      </a:schemeClr>
                    </a:solidFill>
                  </a:tcPr>
                </a:tc>
                <a:tc>
                  <a:txBody>
                    <a:bodyPr/>
                    <a:lstStyle/>
                    <a:p>
                      <a:pPr algn="ctr"/>
                      <a:r>
                        <a:rPr lang="en-US" sz="1800" b="1" dirty="0" smtClean="0"/>
                        <a:t>$47,624</a:t>
                      </a:r>
                      <a:endParaRPr lang="en-US" sz="1800" b="1" dirty="0"/>
                    </a:p>
                  </a:txBody>
                  <a:tcPr>
                    <a:solidFill>
                      <a:schemeClr val="accent1">
                        <a:lumMod val="60000"/>
                        <a:lumOff val="40000"/>
                      </a:schemeClr>
                    </a:solidFill>
                  </a:tcPr>
                </a:tc>
              </a:tr>
            </a:tbl>
          </a:graphicData>
        </a:graphic>
      </p:graphicFrame>
      <p:sp>
        <p:nvSpPr>
          <p:cNvPr id="4" name="TextBox 3"/>
          <p:cNvSpPr txBox="1"/>
          <p:nvPr/>
        </p:nvSpPr>
        <p:spPr>
          <a:xfrm flipH="1">
            <a:off x="1018736" y="3581400"/>
            <a:ext cx="8001000" cy="2215991"/>
          </a:xfrm>
          <a:prstGeom prst="rect">
            <a:avLst/>
          </a:prstGeom>
          <a:solidFill>
            <a:schemeClr val="accent5">
              <a:lumMod val="20000"/>
              <a:lumOff val="80000"/>
            </a:schemeClr>
          </a:solidFill>
        </p:spPr>
        <p:txBody>
          <a:bodyPr wrap="square" rtlCol="0">
            <a:spAutoFit/>
          </a:bodyPr>
          <a:lstStyle/>
          <a:p>
            <a:pPr marL="285750" indent="-285750" algn="just">
              <a:spcBef>
                <a:spcPts val="600"/>
              </a:spcBef>
              <a:spcAft>
                <a:spcPts val="600"/>
              </a:spcAft>
              <a:buFont typeface="Arial" pitchFamily="34" charset="0"/>
              <a:buChar char="•"/>
            </a:pPr>
            <a:r>
              <a:rPr lang="en-US" b="1" dirty="0" smtClean="0"/>
              <a:t>The average annual expense for medical equipment among all doctors surveyed was $30,371, which increased to $37,770 in 2011 (24%)</a:t>
            </a:r>
          </a:p>
          <a:p>
            <a:pPr marL="285750" indent="-285750" algn="just">
              <a:spcBef>
                <a:spcPts val="600"/>
              </a:spcBef>
              <a:spcAft>
                <a:spcPts val="600"/>
              </a:spcAft>
              <a:buFont typeface="Arial" pitchFamily="34" charset="0"/>
              <a:buChar char="•"/>
            </a:pPr>
            <a:r>
              <a:rPr lang="en-US" b="1" dirty="0" smtClean="0"/>
              <a:t>Specialists reported much higher expenses for materials than PCPs.</a:t>
            </a:r>
          </a:p>
          <a:p>
            <a:pPr marL="285750" indent="-285750" algn="just">
              <a:spcBef>
                <a:spcPts val="600"/>
              </a:spcBef>
              <a:spcAft>
                <a:spcPts val="600"/>
              </a:spcAft>
              <a:buFont typeface="Arial" pitchFamily="34" charset="0"/>
              <a:buChar char="•"/>
            </a:pPr>
            <a:r>
              <a:rPr lang="en-US" b="1" dirty="0" smtClean="0"/>
              <a:t>Although PCPs costs were much lower, their costs increased at a much higher rate in the last five years.</a:t>
            </a:r>
          </a:p>
          <a:p>
            <a:pPr marL="285750" indent="-285750">
              <a:spcBef>
                <a:spcPts val="600"/>
              </a:spcBef>
              <a:spcAft>
                <a:spcPts val="600"/>
              </a:spcAft>
              <a:buFont typeface="Arial" pitchFamily="34" charset="0"/>
              <a:buChar char="•"/>
            </a:pPr>
            <a:endParaRPr lang="en-US" dirty="0"/>
          </a:p>
        </p:txBody>
      </p:sp>
      <p:sp>
        <p:nvSpPr>
          <p:cNvPr id="5" name="Slide Number Placeholder 4"/>
          <p:cNvSpPr>
            <a:spLocks noGrp="1"/>
          </p:cNvSpPr>
          <p:nvPr>
            <p:ph type="sldNum" sz="quarter" idx="12"/>
          </p:nvPr>
        </p:nvSpPr>
        <p:spPr/>
        <p:txBody>
          <a:bodyPr/>
          <a:lstStyle/>
          <a:p>
            <a:fld id="{EE8461CB-F664-4C6D-9D76-6C1228376BE3}" type="slidenum">
              <a:rPr lang="en-US" sz="1000" smtClean="0"/>
              <a:pPr/>
              <a:t>43</a:t>
            </a:fld>
            <a:endParaRPr lang="en-US" dirty="0"/>
          </a:p>
        </p:txBody>
      </p:sp>
    </p:spTree>
    <p:extLst>
      <p:ext uri="{BB962C8B-B14F-4D97-AF65-F5344CB8AC3E}">
        <p14:creationId xmlns:p14="http://schemas.microsoft.com/office/powerpoint/2010/main" xmlns="" val="347571229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498080" cy="1143000"/>
          </a:xfrm>
        </p:spPr>
        <p:txBody>
          <a:bodyPr>
            <a:noAutofit/>
          </a:bodyPr>
          <a:lstStyle/>
          <a:p>
            <a:r>
              <a:rPr lang="en-US" sz="3200" b="1" u="sng" dirty="0" smtClean="0">
                <a:ln>
                  <a:solidFill>
                    <a:schemeClr val="accent1"/>
                  </a:solidFill>
                </a:ln>
                <a:solidFill>
                  <a:schemeClr val="tx2"/>
                </a:solidFill>
              </a:rPr>
              <a:t>Higher Prices for Medical Supplies in Puerto Rico</a:t>
            </a:r>
            <a:endParaRPr lang="en-US" sz="3200" u="sng" dirty="0"/>
          </a:p>
        </p:txBody>
      </p:sp>
      <p:sp>
        <p:nvSpPr>
          <p:cNvPr id="3" name="Content Placeholder 2"/>
          <p:cNvSpPr>
            <a:spLocks noGrp="1"/>
          </p:cNvSpPr>
          <p:nvPr>
            <p:ph idx="1"/>
          </p:nvPr>
        </p:nvSpPr>
        <p:spPr>
          <a:xfrm>
            <a:off x="990600" y="1524000"/>
            <a:ext cx="8001000" cy="4800600"/>
          </a:xfrm>
          <a:solidFill>
            <a:schemeClr val="accent1">
              <a:lumMod val="20000"/>
              <a:lumOff val="80000"/>
            </a:schemeClr>
          </a:solidFill>
        </p:spPr>
        <p:txBody>
          <a:bodyPr>
            <a:normAutofit/>
          </a:bodyPr>
          <a:lstStyle/>
          <a:p>
            <a:pPr algn="just">
              <a:spcAft>
                <a:spcPts val="600"/>
              </a:spcAft>
            </a:pPr>
            <a:r>
              <a:rPr lang="en-US" sz="1800" b="1" dirty="0" smtClean="0"/>
              <a:t>100% of doctors buy medical supplies from local firms, and 75% buy from US firms.</a:t>
            </a:r>
          </a:p>
          <a:p>
            <a:pPr algn="just">
              <a:spcAft>
                <a:spcPts val="600"/>
              </a:spcAft>
            </a:pPr>
            <a:r>
              <a:rPr lang="en-US" sz="1800" b="1" dirty="0" smtClean="0"/>
              <a:t>81% say that prices for medical supplies are higher in Puerto Rico than in the US mainland</a:t>
            </a:r>
          </a:p>
          <a:p>
            <a:pPr algn="just">
              <a:spcAft>
                <a:spcPts val="600"/>
              </a:spcAft>
            </a:pPr>
            <a:r>
              <a:rPr lang="en-US" sz="1800" b="1" dirty="0" smtClean="0"/>
              <a:t>The doctors who said prices are higher in Puerto Rico were then asked to estimate the percentage difference. The mean estimate was 22% higher prices in Puerto Rico than the US mainland for medical supplies.</a:t>
            </a:r>
          </a:p>
          <a:p>
            <a:pPr algn="just">
              <a:spcAft>
                <a:spcPts val="600"/>
              </a:spcAft>
            </a:pPr>
            <a:r>
              <a:rPr lang="en-US" sz="1800" b="1" dirty="0" smtClean="0"/>
              <a:t>82% thought that a major factor responsible for higher prices in Puerto Rico was the cost of shipping, transportation and other import costs,  and  50% said that lack of competition was an important factor</a:t>
            </a:r>
            <a:endParaRPr lang="en-US" sz="1800" b="1" dirty="0"/>
          </a:p>
        </p:txBody>
      </p:sp>
      <p:sp>
        <p:nvSpPr>
          <p:cNvPr id="4" name="Slide Number Placeholder 3"/>
          <p:cNvSpPr>
            <a:spLocks noGrp="1"/>
          </p:cNvSpPr>
          <p:nvPr>
            <p:ph type="sldNum" sz="quarter" idx="12"/>
          </p:nvPr>
        </p:nvSpPr>
        <p:spPr/>
        <p:txBody>
          <a:bodyPr/>
          <a:lstStyle/>
          <a:p>
            <a:fld id="{EE8461CB-F664-4C6D-9D76-6C1228376BE3}" type="slidenum">
              <a:rPr lang="en-US" sz="1000" smtClean="0"/>
              <a:pPr/>
              <a:t>44</a:t>
            </a:fld>
            <a:endParaRPr lang="en-US" sz="1000" dirty="0"/>
          </a:p>
        </p:txBody>
      </p:sp>
    </p:spTree>
    <p:extLst>
      <p:ext uri="{BB962C8B-B14F-4D97-AF65-F5344CB8AC3E}">
        <p14:creationId xmlns:p14="http://schemas.microsoft.com/office/powerpoint/2010/main" xmlns="" val="16746375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914400"/>
          </a:xfrm>
        </p:spPr>
        <p:txBody>
          <a:bodyPr>
            <a:normAutofit/>
          </a:bodyPr>
          <a:lstStyle/>
          <a:p>
            <a:r>
              <a:rPr lang="en-US" sz="3200" b="1" u="sng" dirty="0" smtClean="0">
                <a:ln>
                  <a:solidFill>
                    <a:schemeClr val="accent1"/>
                  </a:solidFill>
                </a:ln>
                <a:solidFill>
                  <a:schemeClr val="tx2"/>
                </a:solidFill>
              </a:rPr>
              <a:t>Shipping Costs for Medical Supplies</a:t>
            </a:r>
            <a:endParaRPr lang="en-US" sz="36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978152207"/>
              </p:ext>
            </p:extLst>
          </p:nvPr>
        </p:nvGraphicFramePr>
        <p:xfrm>
          <a:off x="1447800" y="1143000"/>
          <a:ext cx="7499350" cy="32004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990600" y="4724400"/>
            <a:ext cx="8153400" cy="1463040"/>
          </a:xfrm>
          <a:prstGeom prst="rect">
            <a:avLst/>
          </a:prstGeom>
          <a:solidFill>
            <a:schemeClr val="accent3">
              <a:lumMod val="20000"/>
              <a:lumOff val="80000"/>
            </a:schemeClr>
          </a:solidFill>
        </p:spPr>
        <p:txBody>
          <a:bodyPr wrap="square" rtlCol="0">
            <a:normAutofit/>
          </a:bodyPr>
          <a:lstStyle/>
          <a:p>
            <a:pPr marL="285750" indent="-285750">
              <a:spcBef>
                <a:spcPts val="600"/>
              </a:spcBef>
              <a:spcAft>
                <a:spcPts val="600"/>
              </a:spcAft>
              <a:buFont typeface="Arial" pitchFamily="34" charset="0"/>
              <a:buChar char="•"/>
            </a:pPr>
            <a:r>
              <a:rPr lang="en-US" b="1" dirty="0" smtClean="0"/>
              <a:t>Most doctors (93%) said they didn’t know what percentage of the total price is to cover shipping costs</a:t>
            </a:r>
          </a:p>
          <a:p>
            <a:pPr marL="285750" indent="-285750">
              <a:spcBef>
                <a:spcPts val="600"/>
              </a:spcBef>
              <a:spcAft>
                <a:spcPts val="600"/>
              </a:spcAft>
              <a:buFont typeface="Arial" pitchFamily="34" charset="0"/>
              <a:buChar char="•"/>
            </a:pPr>
            <a:r>
              <a:rPr lang="en-US" b="1" dirty="0" smtClean="0"/>
              <a:t>The mean estimate for the portion of the total price that corresponds to transportation costs was 14%</a:t>
            </a:r>
            <a:endParaRPr lang="en-US" b="1" dirty="0"/>
          </a:p>
        </p:txBody>
      </p:sp>
      <p:sp>
        <p:nvSpPr>
          <p:cNvPr id="6" name="Slide Number Placeholder 5"/>
          <p:cNvSpPr>
            <a:spLocks noGrp="1"/>
          </p:cNvSpPr>
          <p:nvPr>
            <p:ph type="sldNum" sz="quarter" idx="12"/>
          </p:nvPr>
        </p:nvSpPr>
        <p:spPr/>
        <p:txBody>
          <a:bodyPr/>
          <a:lstStyle/>
          <a:p>
            <a:fld id="{EE8461CB-F664-4C6D-9D76-6C1228376BE3}" type="slidenum">
              <a:rPr lang="en-US" sz="1000" smtClean="0"/>
              <a:pPr/>
              <a:t>45</a:t>
            </a:fld>
            <a:endParaRPr lang="en-US" sz="1000" dirty="0"/>
          </a:p>
        </p:txBody>
      </p:sp>
    </p:spTree>
    <p:extLst>
      <p:ext uri="{BB962C8B-B14F-4D97-AF65-F5344CB8AC3E}">
        <p14:creationId xmlns:p14="http://schemas.microsoft.com/office/powerpoint/2010/main" xmlns="" val="208647036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8229600" cy="1020762"/>
          </a:xfrm>
        </p:spPr>
        <p:txBody>
          <a:bodyPr>
            <a:noAutofit/>
          </a:bodyPr>
          <a:lstStyle/>
          <a:p>
            <a:r>
              <a:rPr lang="en-US" sz="2800" b="1" u="sng" dirty="0" smtClean="0">
                <a:ln>
                  <a:solidFill>
                    <a:schemeClr val="accent1"/>
                  </a:solidFill>
                </a:ln>
                <a:solidFill>
                  <a:schemeClr val="tx2"/>
                </a:solidFill>
              </a:rPr>
              <a:t>Factors Contributing to High Medical </a:t>
            </a:r>
            <a:r>
              <a:rPr lang="en-US" sz="2800" b="1" u="sng" dirty="0">
                <a:ln>
                  <a:solidFill>
                    <a:schemeClr val="accent1"/>
                  </a:solidFill>
                </a:ln>
                <a:solidFill>
                  <a:schemeClr val="tx2"/>
                </a:solidFill>
              </a:rPr>
              <a:t>Practice </a:t>
            </a:r>
            <a:r>
              <a:rPr lang="en-US" sz="2800" b="1" u="sng" dirty="0" smtClean="0">
                <a:ln>
                  <a:solidFill>
                    <a:schemeClr val="accent1"/>
                  </a:solidFill>
                </a:ln>
                <a:solidFill>
                  <a:schemeClr val="tx2"/>
                </a:solidFill>
              </a:rPr>
              <a:t>Costs in PR</a:t>
            </a:r>
            <a:endParaRPr lang="en-US" sz="32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638265563"/>
              </p:ext>
            </p:extLst>
          </p:nvPr>
        </p:nvGraphicFramePr>
        <p:xfrm>
          <a:off x="1447800" y="2133600"/>
          <a:ext cx="7499350" cy="42672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371600" y="1066800"/>
            <a:ext cx="7391399" cy="83820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normAutofit fontScale="85000" lnSpcReduction="20000"/>
          </a:bodyPr>
          <a:lstStyle/>
          <a:p>
            <a:pPr marL="285750" indent="-285750">
              <a:lnSpc>
                <a:spcPct val="120000"/>
              </a:lnSpc>
              <a:buFont typeface="Arial" pitchFamily="34" charset="0"/>
              <a:buChar char="•"/>
            </a:pPr>
            <a:r>
              <a:rPr lang="en-US" b="1" dirty="0" smtClean="0"/>
              <a:t>100% of doctors said overall costs to practice medicine in PR were higher than in 2001 (96% said much higher)</a:t>
            </a:r>
          </a:p>
          <a:p>
            <a:pPr marL="285750" indent="-285750">
              <a:lnSpc>
                <a:spcPct val="120000"/>
              </a:lnSpc>
              <a:buFont typeface="Arial" pitchFamily="34" charset="0"/>
              <a:buChar char="•"/>
            </a:pPr>
            <a:r>
              <a:rPr lang="en-US" b="1" dirty="0" smtClean="0"/>
              <a:t>97% said costs are higher than in 2006 (78% said much higher)</a:t>
            </a:r>
            <a:endParaRPr lang="en-US" b="1" dirty="0"/>
          </a:p>
        </p:txBody>
      </p:sp>
      <p:sp>
        <p:nvSpPr>
          <p:cNvPr id="5" name="Slide Number Placeholder 4"/>
          <p:cNvSpPr>
            <a:spLocks noGrp="1"/>
          </p:cNvSpPr>
          <p:nvPr>
            <p:ph type="sldNum" sz="quarter" idx="12"/>
          </p:nvPr>
        </p:nvSpPr>
        <p:spPr/>
        <p:txBody>
          <a:bodyPr/>
          <a:lstStyle/>
          <a:p>
            <a:fld id="{EE8461CB-F664-4C6D-9D76-6C1228376BE3}" type="slidenum">
              <a:rPr lang="en-US" sz="1000" smtClean="0"/>
              <a:pPr/>
              <a:t>46</a:t>
            </a:fld>
            <a:endParaRPr lang="en-US" sz="1000" dirty="0"/>
          </a:p>
        </p:txBody>
      </p:sp>
    </p:spTree>
    <p:extLst>
      <p:ext uri="{BB962C8B-B14F-4D97-AF65-F5344CB8AC3E}">
        <p14:creationId xmlns:p14="http://schemas.microsoft.com/office/powerpoint/2010/main" xmlns="" val="427253693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120" y="-76200"/>
            <a:ext cx="8183880" cy="1143000"/>
          </a:xfrm>
        </p:spPr>
        <p:txBody>
          <a:bodyPr>
            <a:normAutofit/>
          </a:bodyPr>
          <a:lstStyle/>
          <a:p>
            <a:r>
              <a:rPr lang="en-US" sz="2800" b="1" u="sng" dirty="0" smtClean="0">
                <a:ln>
                  <a:solidFill>
                    <a:schemeClr val="accent1"/>
                  </a:solidFill>
                </a:ln>
                <a:solidFill>
                  <a:schemeClr val="tx2"/>
                </a:solidFill>
              </a:rPr>
              <a:t>Level of Dissatisfaction with Medical Practice in PR and</a:t>
            </a:r>
            <a:r>
              <a:rPr lang="en-US" sz="2800" b="1" u="sng" dirty="0">
                <a:ln>
                  <a:solidFill>
                    <a:schemeClr val="accent1"/>
                  </a:solidFill>
                </a:ln>
                <a:solidFill>
                  <a:schemeClr val="tx2"/>
                </a:solidFill>
              </a:rPr>
              <a:t> </a:t>
            </a:r>
            <a:r>
              <a:rPr lang="en-US" sz="2800" b="1" u="sng" dirty="0" smtClean="0">
                <a:ln>
                  <a:solidFill>
                    <a:schemeClr val="accent1"/>
                  </a:solidFill>
                </a:ln>
                <a:solidFill>
                  <a:schemeClr val="tx2"/>
                </a:solidFill>
              </a:rPr>
              <a:t>Intentions to Move</a:t>
            </a:r>
            <a:endParaRPr lang="en-US" sz="2800" u="sng" dirty="0"/>
          </a:p>
        </p:txBody>
      </p:sp>
      <p:sp>
        <p:nvSpPr>
          <p:cNvPr id="3" name="Content Placeholder 2"/>
          <p:cNvSpPr>
            <a:spLocks noGrp="1"/>
          </p:cNvSpPr>
          <p:nvPr>
            <p:ph idx="1"/>
          </p:nvPr>
        </p:nvSpPr>
        <p:spPr>
          <a:xfrm>
            <a:off x="1060940" y="1219200"/>
            <a:ext cx="7943088" cy="5105400"/>
          </a:xfrm>
          <a:solidFill>
            <a:schemeClr val="accent3">
              <a:lumMod val="20000"/>
              <a:lumOff val="80000"/>
            </a:schemeClr>
          </a:solidFill>
        </p:spPr>
        <p:txBody>
          <a:bodyPr>
            <a:noAutofit/>
          </a:bodyPr>
          <a:lstStyle/>
          <a:p>
            <a:pPr>
              <a:spcAft>
                <a:spcPts val="600"/>
              </a:spcAft>
            </a:pPr>
            <a:r>
              <a:rPr lang="en-US" sz="2000" b="1" dirty="0" smtClean="0"/>
              <a:t>82% dissatisfied with medical salaries/earnings in Puerto Rico</a:t>
            </a:r>
          </a:p>
          <a:p>
            <a:pPr lvl="1">
              <a:spcBef>
                <a:spcPts val="600"/>
              </a:spcBef>
              <a:spcAft>
                <a:spcPts val="600"/>
              </a:spcAft>
            </a:pPr>
            <a:r>
              <a:rPr lang="en-US" sz="1800" b="1" dirty="0"/>
              <a:t>21% are somewhat dissatisfied and </a:t>
            </a:r>
            <a:r>
              <a:rPr lang="en-US" sz="1800" b="1" dirty="0" smtClean="0"/>
              <a:t>61% </a:t>
            </a:r>
            <a:r>
              <a:rPr lang="en-US" sz="1800" b="1" dirty="0"/>
              <a:t>are very </a:t>
            </a:r>
            <a:r>
              <a:rPr lang="en-US" sz="1800" b="1" dirty="0" smtClean="0"/>
              <a:t>dissatisfied</a:t>
            </a:r>
          </a:p>
          <a:p>
            <a:pPr>
              <a:spcAft>
                <a:spcPts val="600"/>
              </a:spcAft>
            </a:pPr>
            <a:r>
              <a:rPr lang="en-US" sz="2000" b="1" dirty="0" smtClean="0"/>
              <a:t>49% think that Puerto Rico is </a:t>
            </a:r>
            <a:r>
              <a:rPr lang="en-US" sz="2000" b="1" u="sng" dirty="0" smtClean="0"/>
              <a:t>not</a:t>
            </a:r>
            <a:r>
              <a:rPr lang="en-US" sz="2000" b="1" dirty="0" smtClean="0"/>
              <a:t> a good place to establish and office</a:t>
            </a:r>
          </a:p>
          <a:p>
            <a:pPr>
              <a:spcAft>
                <a:spcPts val="600"/>
              </a:spcAft>
            </a:pPr>
            <a:r>
              <a:rPr lang="en-US" sz="2000" b="1" dirty="0" smtClean="0"/>
              <a:t>59% of doctors survey have considered moving their medical practice out of PR</a:t>
            </a:r>
          </a:p>
          <a:p>
            <a:pPr lvl="1">
              <a:spcBef>
                <a:spcPts val="600"/>
              </a:spcBef>
              <a:spcAft>
                <a:spcPts val="600"/>
              </a:spcAft>
            </a:pPr>
            <a:r>
              <a:rPr lang="en-US" sz="1800" b="1" dirty="0" smtClean="0"/>
              <a:t>Of the 59% who have considered moving, 99% have considered the US</a:t>
            </a:r>
          </a:p>
          <a:p>
            <a:pPr lvl="1">
              <a:spcBef>
                <a:spcPts val="600"/>
              </a:spcBef>
              <a:spcAft>
                <a:spcPts val="600"/>
              </a:spcAft>
            </a:pPr>
            <a:r>
              <a:rPr lang="en-US" sz="1800" b="1" dirty="0" smtClean="0"/>
              <a:t>The states most frequently considered:  Florida (44%), Massachusetts (12%) and Texas (10%)</a:t>
            </a:r>
          </a:p>
          <a:p>
            <a:pPr lvl="1">
              <a:spcBef>
                <a:spcPts val="600"/>
              </a:spcBef>
              <a:spcAft>
                <a:spcPts val="600"/>
              </a:spcAft>
            </a:pPr>
            <a:r>
              <a:rPr lang="en-US" sz="1800" b="1" dirty="0" smtClean="0"/>
              <a:t>Of the six doctors who are considering moving to another country, 50% are considering Spain</a:t>
            </a:r>
            <a:endParaRPr lang="en-US" sz="1800" b="1" dirty="0"/>
          </a:p>
        </p:txBody>
      </p:sp>
      <p:sp>
        <p:nvSpPr>
          <p:cNvPr id="4" name="Slide Number Placeholder 3"/>
          <p:cNvSpPr>
            <a:spLocks noGrp="1"/>
          </p:cNvSpPr>
          <p:nvPr>
            <p:ph type="sldNum" sz="quarter" idx="12"/>
          </p:nvPr>
        </p:nvSpPr>
        <p:spPr/>
        <p:txBody>
          <a:bodyPr/>
          <a:lstStyle/>
          <a:p>
            <a:fld id="{EE8461CB-F664-4C6D-9D76-6C1228376BE3}" type="slidenum">
              <a:rPr lang="en-US" sz="1000" smtClean="0"/>
              <a:pPr/>
              <a:t>47</a:t>
            </a:fld>
            <a:endParaRPr lang="en-US" sz="1000" dirty="0"/>
          </a:p>
        </p:txBody>
      </p:sp>
    </p:spTree>
    <p:extLst>
      <p:ext uri="{BB962C8B-B14F-4D97-AF65-F5344CB8AC3E}">
        <p14:creationId xmlns:p14="http://schemas.microsoft.com/office/powerpoint/2010/main" xmlns="" val="84451388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1143000"/>
          </a:xfrm>
        </p:spPr>
        <p:txBody>
          <a:bodyPr>
            <a:normAutofit/>
          </a:bodyPr>
          <a:lstStyle/>
          <a:p>
            <a:r>
              <a:rPr lang="en-US" sz="3200" b="1" u="sng" dirty="0" smtClean="0">
                <a:ln>
                  <a:solidFill>
                    <a:schemeClr val="accent1"/>
                  </a:solidFill>
                </a:ln>
                <a:solidFill>
                  <a:schemeClr val="tx2"/>
                </a:solidFill>
              </a:rPr>
              <a:t>Reasons to Consider Moving Practice out of Puerto Rico</a:t>
            </a:r>
            <a:endParaRPr lang="en-US" sz="36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40428295"/>
              </p:ext>
            </p:extLst>
          </p:nvPr>
        </p:nvGraphicFramePr>
        <p:xfrm>
          <a:off x="1143000" y="1371600"/>
          <a:ext cx="7791450" cy="48006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EE8461CB-F664-4C6D-9D76-6C1228376BE3}" type="slidenum">
              <a:rPr lang="en-US" sz="1000" smtClean="0"/>
              <a:pPr/>
              <a:t>48</a:t>
            </a:fld>
            <a:endParaRPr lang="en-US" sz="1000" dirty="0"/>
          </a:p>
        </p:txBody>
      </p:sp>
    </p:spTree>
    <p:extLst>
      <p:ext uri="{BB962C8B-B14F-4D97-AF65-F5344CB8AC3E}">
        <p14:creationId xmlns:p14="http://schemas.microsoft.com/office/powerpoint/2010/main" xmlns="" val="82840077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
            <a:ext cx="8153400" cy="1143000"/>
          </a:xfrm>
        </p:spPr>
        <p:txBody>
          <a:bodyPr>
            <a:noAutofit/>
          </a:bodyPr>
          <a:lstStyle/>
          <a:p>
            <a:r>
              <a:rPr lang="en-US" sz="2800" b="1" u="sng" dirty="0" smtClean="0">
                <a:ln>
                  <a:solidFill>
                    <a:schemeClr val="accent1"/>
                  </a:solidFill>
                </a:ln>
                <a:solidFill>
                  <a:schemeClr val="tx2"/>
                </a:solidFill>
              </a:rPr>
              <a:t>Patients Sent Outside Puerto Rico for Treatment</a:t>
            </a:r>
            <a:endParaRPr lang="en-US" sz="2800" u="sng" dirty="0"/>
          </a:p>
        </p:txBody>
      </p:sp>
      <p:sp>
        <p:nvSpPr>
          <p:cNvPr id="3" name="Content Placeholder 2"/>
          <p:cNvSpPr>
            <a:spLocks noGrp="1"/>
          </p:cNvSpPr>
          <p:nvPr>
            <p:ph idx="1"/>
          </p:nvPr>
        </p:nvSpPr>
        <p:spPr>
          <a:xfrm>
            <a:off x="990600" y="1219200"/>
            <a:ext cx="7943088" cy="5257800"/>
          </a:xfrm>
          <a:solidFill>
            <a:schemeClr val="accent1">
              <a:lumMod val="20000"/>
              <a:lumOff val="80000"/>
            </a:schemeClr>
          </a:solidFill>
        </p:spPr>
        <p:txBody>
          <a:bodyPr>
            <a:noAutofit/>
          </a:bodyPr>
          <a:lstStyle/>
          <a:p>
            <a:pPr algn="just">
              <a:lnSpc>
                <a:spcPts val="1600"/>
              </a:lnSpc>
            </a:pPr>
            <a:r>
              <a:rPr lang="en-US" sz="1500" b="1" dirty="0" smtClean="0"/>
              <a:t>19% of doctors surveyed said they sent patients for treatment outside Puerto Rico because treatment could not be done here</a:t>
            </a:r>
          </a:p>
          <a:p>
            <a:pPr algn="just">
              <a:lnSpc>
                <a:spcPts val="1600"/>
              </a:lnSpc>
            </a:pPr>
            <a:r>
              <a:rPr lang="en-US" sz="1500" b="1" dirty="0" smtClean="0"/>
              <a:t>Of the doctors who said how many patients were sent, 35% sent one or two patients, 40% sent between 3 and 8 patients, 21% sent between 10 and 15, and 4% sent 20 to 25.</a:t>
            </a:r>
          </a:p>
          <a:p>
            <a:pPr algn="just">
              <a:lnSpc>
                <a:spcPts val="1600"/>
              </a:lnSpc>
            </a:pPr>
            <a:r>
              <a:rPr lang="en-US" sz="1500" b="1" dirty="0" smtClean="0"/>
              <a:t>Of the doctors who specified where they sent these patients, 100% said USA</a:t>
            </a:r>
          </a:p>
          <a:p>
            <a:pPr algn="just">
              <a:lnSpc>
                <a:spcPts val="1600"/>
              </a:lnSpc>
            </a:pPr>
            <a:r>
              <a:rPr lang="en-US" sz="1500" b="1" dirty="0" smtClean="0"/>
              <a:t>Of the 44 doctors who specified for which procedures they sent their patients to the US:</a:t>
            </a:r>
          </a:p>
          <a:p>
            <a:pPr lvl="1" algn="just">
              <a:lnSpc>
                <a:spcPts val="1600"/>
              </a:lnSpc>
            </a:pPr>
            <a:r>
              <a:rPr lang="en-US" sz="1400" b="1" dirty="0"/>
              <a:t>1</a:t>
            </a:r>
            <a:r>
              <a:rPr lang="en-US" sz="1400" b="1" dirty="0" smtClean="0"/>
              <a:t>3 (29%) mentioned procedures having to do with cancer treatment or tumor removal, including: cancer treatment (5), surgery and treatment of cancer of the head and neck (2),  radio embolization (2) treatment of cancer of the eye (1), removal of eye tumor(1), surgery for cancer of the esophagus (1),  removal of mass from colon and bladder (1)</a:t>
            </a:r>
          </a:p>
          <a:p>
            <a:pPr lvl="1" algn="just">
              <a:lnSpc>
                <a:spcPts val="1600"/>
              </a:lnSpc>
            </a:pPr>
            <a:r>
              <a:rPr lang="en-US" sz="1400" b="1" dirty="0" smtClean="0"/>
              <a:t>11 (25%) mentioned procedures having to do with the cardiovascular system, including: cardiovascular surgery (3) open heart surgery (2), implant of percutaneous cardiac valves (2), coronary revascularization using atherectomy (2), vascular surgery (1),  revascularization of lower extremities (1)</a:t>
            </a:r>
          </a:p>
          <a:p>
            <a:pPr lvl="1" algn="just">
              <a:lnSpc>
                <a:spcPts val="1600"/>
              </a:lnSpc>
            </a:pPr>
            <a:r>
              <a:rPr lang="en-US" sz="1400" b="1" dirty="0" smtClean="0"/>
              <a:t>7(16%) mentioned liver transplant</a:t>
            </a:r>
          </a:p>
          <a:p>
            <a:pPr lvl="1" algn="just">
              <a:lnSpc>
                <a:spcPts val="1600"/>
              </a:lnSpc>
            </a:pPr>
            <a:r>
              <a:rPr lang="en-US" sz="1400" b="1" dirty="0" smtClean="0"/>
              <a:t>4 (9%) mentioned neurosurgery or the neurosurgical procedure percutaneous discectomy</a:t>
            </a:r>
          </a:p>
          <a:p>
            <a:pPr lvl="1" algn="just">
              <a:lnSpc>
                <a:spcPts val="1600"/>
              </a:lnSpc>
            </a:pPr>
            <a:r>
              <a:rPr lang="en-US" sz="1400" b="1" dirty="0" smtClean="0"/>
              <a:t>2 (5%) mentioned each of the following:  lung transplant, robotic prostrate,  treatment for autism</a:t>
            </a:r>
          </a:p>
        </p:txBody>
      </p:sp>
      <p:sp>
        <p:nvSpPr>
          <p:cNvPr id="4" name="Slide Number Placeholder 3"/>
          <p:cNvSpPr>
            <a:spLocks noGrp="1"/>
          </p:cNvSpPr>
          <p:nvPr>
            <p:ph type="sldNum" sz="quarter" idx="12"/>
          </p:nvPr>
        </p:nvSpPr>
        <p:spPr/>
        <p:txBody>
          <a:bodyPr/>
          <a:lstStyle/>
          <a:p>
            <a:fld id="{EE8461CB-F664-4C6D-9D76-6C1228376BE3}" type="slidenum">
              <a:rPr lang="en-US" sz="1000" smtClean="0"/>
              <a:pPr/>
              <a:t>49</a:t>
            </a:fld>
            <a:endParaRPr lang="en-US" sz="1000" dirty="0"/>
          </a:p>
        </p:txBody>
      </p:sp>
    </p:spTree>
    <p:extLst>
      <p:ext uri="{BB962C8B-B14F-4D97-AF65-F5344CB8AC3E}">
        <p14:creationId xmlns:p14="http://schemas.microsoft.com/office/powerpoint/2010/main" xmlns="" val="26362924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498080" cy="1143000"/>
          </a:xfrm>
        </p:spPr>
        <p:txBody>
          <a:bodyPr>
            <a:normAutofit/>
          </a:bodyPr>
          <a:lstStyle/>
          <a:p>
            <a:r>
              <a:rPr lang="en-US" sz="3200" b="1" u="sng" dirty="0">
                <a:ln>
                  <a:solidFill>
                    <a:schemeClr val="accent1"/>
                  </a:solidFill>
                </a:ln>
              </a:rPr>
              <a:t>Background of the Study</a:t>
            </a:r>
          </a:p>
        </p:txBody>
      </p:sp>
      <p:sp>
        <p:nvSpPr>
          <p:cNvPr id="3" name="Content Placeholder 2"/>
          <p:cNvSpPr>
            <a:spLocks noGrp="1"/>
          </p:cNvSpPr>
          <p:nvPr>
            <p:ph idx="1"/>
          </p:nvPr>
        </p:nvSpPr>
        <p:spPr>
          <a:xfrm>
            <a:off x="990600" y="990600"/>
            <a:ext cx="8001000" cy="5410200"/>
          </a:xfrm>
          <a:solidFill>
            <a:srgbClr val="F5D3D3">
              <a:alpha val="38824"/>
            </a:srgbClr>
          </a:solidFill>
        </p:spPr>
        <p:txBody>
          <a:bodyPr>
            <a:noAutofit/>
          </a:bodyPr>
          <a:lstStyle/>
          <a:p>
            <a:pPr algn="just">
              <a:lnSpc>
                <a:spcPct val="105000"/>
              </a:lnSpc>
            </a:pPr>
            <a:r>
              <a:rPr lang="en-US" sz="2000" b="1" u="sng" dirty="0" smtClean="0"/>
              <a:t>The Medical practice costs component of GPCI</a:t>
            </a:r>
            <a:r>
              <a:rPr lang="en-US" sz="2000" b="1" dirty="0"/>
              <a:t> </a:t>
            </a:r>
            <a:r>
              <a:rPr lang="en-US" sz="2000" b="1" dirty="0" smtClean="0"/>
              <a:t>is calculated on the basis of employee (non-physician) wages, office rent, costs of contracted services (such as accounting and legal services) and other (including equipment, supplies, and maintenance). </a:t>
            </a:r>
          </a:p>
          <a:p>
            <a:pPr lvl="1" algn="just">
              <a:lnSpc>
                <a:spcPct val="105000"/>
              </a:lnSpc>
            </a:pPr>
            <a:r>
              <a:rPr lang="en-US" sz="1800" b="1" dirty="0" smtClean="0"/>
              <a:t>Four categories of employee costs: registered, licensed practical nurses, health technicians, administrative support staff. GPCI calculated on basis of BLS statistics.</a:t>
            </a:r>
          </a:p>
          <a:p>
            <a:pPr lvl="1" algn="just">
              <a:lnSpc>
                <a:spcPct val="105000"/>
              </a:lnSpc>
            </a:pPr>
            <a:r>
              <a:rPr lang="en-US" sz="1800" b="1" dirty="0" smtClean="0"/>
              <a:t>Rental index calculated on basis of American Community Survey (ACS). Costs of utilities, such as electricity not taken into account, which is prejudicial to the island, since PR electricity costs much higher then continental US.</a:t>
            </a:r>
          </a:p>
          <a:p>
            <a:pPr lvl="1" algn="just">
              <a:lnSpc>
                <a:spcPct val="105000"/>
              </a:lnSpc>
            </a:pPr>
            <a:r>
              <a:rPr lang="en-US" sz="1800" b="1" dirty="0"/>
              <a:t>C</a:t>
            </a:r>
            <a:r>
              <a:rPr lang="en-US" sz="1800" b="1" dirty="0" smtClean="0"/>
              <a:t>osts for equipment</a:t>
            </a:r>
            <a:r>
              <a:rPr lang="en-US" sz="1800" b="1" dirty="0"/>
              <a:t>, supplies, </a:t>
            </a:r>
            <a:r>
              <a:rPr lang="en-US" sz="1800" b="1" dirty="0" smtClean="0"/>
              <a:t>etc</a:t>
            </a:r>
            <a:r>
              <a:rPr lang="en-US" sz="1800" b="1" dirty="0"/>
              <a:t>.</a:t>
            </a:r>
            <a:r>
              <a:rPr lang="en-US" sz="1800" b="1" dirty="0" smtClean="0"/>
              <a:t> are </a:t>
            </a:r>
            <a:r>
              <a:rPr lang="en-US" sz="1800" b="1" dirty="0"/>
              <a:t>not indexed because this category of expenses is regarded as equal in all </a:t>
            </a:r>
            <a:r>
              <a:rPr lang="en-US" sz="1800" b="1" dirty="0" smtClean="0"/>
              <a:t>localities, which may </a:t>
            </a:r>
            <a:r>
              <a:rPr lang="en-US" sz="1800" b="1" dirty="0"/>
              <a:t>be prejudicial to Puerto Rico, </a:t>
            </a:r>
            <a:r>
              <a:rPr lang="en-US" sz="1800" b="1" dirty="0" smtClean="0"/>
              <a:t>because </a:t>
            </a:r>
            <a:r>
              <a:rPr lang="en-US" sz="1800" b="1" dirty="0"/>
              <a:t>shipping and related costs to the island make medical equipment </a:t>
            </a:r>
            <a:r>
              <a:rPr lang="en-US" sz="1800" b="1" dirty="0" smtClean="0"/>
              <a:t> and supplies more </a:t>
            </a:r>
            <a:r>
              <a:rPr lang="en-US" sz="1800" b="1" dirty="0"/>
              <a:t>expensive.</a:t>
            </a:r>
          </a:p>
          <a:p>
            <a:pPr>
              <a:lnSpc>
                <a:spcPct val="105000"/>
              </a:lnSpc>
            </a:pPr>
            <a:endParaRPr lang="en-US" sz="2000" dirty="0"/>
          </a:p>
        </p:txBody>
      </p:sp>
      <p:sp>
        <p:nvSpPr>
          <p:cNvPr id="4" name="Slide Number Placeholder 3"/>
          <p:cNvSpPr>
            <a:spLocks noGrp="1"/>
          </p:cNvSpPr>
          <p:nvPr>
            <p:ph type="sldNum" sz="quarter" idx="12"/>
          </p:nvPr>
        </p:nvSpPr>
        <p:spPr/>
        <p:txBody>
          <a:bodyPr/>
          <a:lstStyle/>
          <a:p>
            <a:fld id="{EE8461CB-F664-4C6D-9D76-6C1228376BE3}" type="slidenum">
              <a:rPr lang="en-US" sz="1000" smtClean="0"/>
              <a:pPr/>
              <a:t>5</a:t>
            </a:fld>
            <a:endParaRPr lang="en-US" sz="1000" dirty="0"/>
          </a:p>
        </p:txBody>
      </p:sp>
    </p:spTree>
    <p:extLst>
      <p:ext uri="{BB962C8B-B14F-4D97-AF65-F5344CB8AC3E}">
        <p14:creationId xmlns:p14="http://schemas.microsoft.com/office/powerpoint/2010/main" xmlns="" val="33569800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
            <a:ext cx="8001000" cy="1143000"/>
          </a:xfrm>
        </p:spPr>
        <p:txBody>
          <a:bodyPr>
            <a:normAutofit/>
          </a:bodyPr>
          <a:lstStyle/>
          <a:p>
            <a:r>
              <a:rPr lang="en-US" sz="2800" b="1" u="sng" dirty="0" smtClean="0">
                <a:ln>
                  <a:solidFill>
                    <a:schemeClr val="accent1"/>
                  </a:solidFill>
                </a:ln>
                <a:solidFill>
                  <a:schemeClr val="tx2"/>
                </a:solidFill>
              </a:rPr>
              <a:t>Alternative Treatments for Patients When Best Option not Available in PR</a:t>
            </a:r>
            <a:endParaRPr lang="en-US" sz="2800" u="sng" dirty="0"/>
          </a:p>
        </p:txBody>
      </p:sp>
      <p:sp>
        <p:nvSpPr>
          <p:cNvPr id="3" name="Content Placeholder 2"/>
          <p:cNvSpPr>
            <a:spLocks noGrp="1"/>
          </p:cNvSpPr>
          <p:nvPr>
            <p:ph idx="1"/>
          </p:nvPr>
        </p:nvSpPr>
        <p:spPr>
          <a:xfrm>
            <a:off x="990600" y="1219200"/>
            <a:ext cx="7924800" cy="5257800"/>
          </a:xfrm>
          <a:solidFill>
            <a:schemeClr val="accent3">
              <a:lumMod val="20000"/>
              <a:lumOff val="80000"/>
            </a:schemeClr>
          </a:solidFill>
        </p:spPr>
        <p:txBody>
          <a:bodyPr>
            <a:noAutofit/>
          </a:bodyPr>
          <a:lstStyle/>
          <a:p>
            <a:pPr algn="just"/>
            <a:r>
              <a:rPr lang="en-US" sz="1600" b="1" dirty="0" smtClean="0"/>
              <a:t>10% of doctors surveyed said they suggested alternative treatments because the best option was not available in Puerto Rico and the patient did not have the resources to go elsewhere</a:t>
            </a:r>
          </a:p>
          <a:p>
            <a:pPr algn="just"/>
            <a:r>
              <a:rPr lang="en-US" sz="1600" b="1" dirty="0" smtClean="0"/>
              <a:t>Of the doctors who said how many patients were sent, 30% sent one or two patients, 33% sent between 3 and 8 patients, 15% sent between 14 and 30 patients, 19% sent 35 to 69, and 4% sent 200.</a:t>
            </a:r>
          </a:p>
          <a:p>
            <a:pPr algn="just"/>
            <a:r>
              <a:rPr lang="en-US" sz="1600" b="1" dirty="0" smtClean="0"/>
              <a:t>Of the 29 doctors who specified for which procedures they had to consider alternatives:</a:t>
            </a:r>
          </a:p>
          <a:p>
            <a:pPr marL="612648" lvl="2" indent="-283464" algn="just">
              <a:spcBef>
                <a:spcPts val="600"/>
              </a:spcBef>
              <a:buSzPct val="80000"/>
              <a:buFont typeface="Wingdings 2"/>
              <a:buChar char=""/>
            </a:pPr>
            <a:r>
              <a:rPr lang="en-US" sz="1500" b="1" dirty="0"/>
              <a:t>6</a:t>
            </a:r>
            <a:r>
              <a:rPr lang="en-US" sz="1500" b="1" dirty="0" smtClean="0"/>
              <a:t> (21%) </a:t>
            </a:r>
            <a:r>
              <a:rPr lang="en-US" sz="1500" b="1" dirty="0"/>
              <a:t>mentioned procedures having to do with the cardiovascular system, including: </a:t>
            </a:r>
            <a:r>
              <a:rPr lang="en-US" sz="1500" b="1" dirty="0" smtClean="0"/>
              <a:t> correction of structural defects of the heart through percutaneous catheters (2) cardiothoracic surgery (2), aortic coarctation (1) vascular surgery </a:t>
            </a:r>
            <a:r>
              <a:rPr lang="en-US" sz="1500" b="1" dirty="0"/>
              <a:t>revascularization of lower </a:t>
            </a:r>
            <a:r>
              <a:rPr lang="en-US" sz="1500" b="1" dirty="0" smtClean="0"/>
              <a:t>extremities (1) cardiovascular surgery</a:t>
            </a:r>
          </a:p>
          <a:p>
            <a:pPr marL="612648" lvl="2" indent="-283464" algn="just">
              <a:spcBef>
                <a:spcPts val="600"/>
              </a:spcBef>
              <a:buSzPct val="80000"/>
              <a:buFont typeface="Wingdings 2"/>
              <a:buChar char=""/>
            </a:pPr>
            <a:r>
              <a:rPr lang="en-US" sz="1500" b="1" dirty="0"/>
              <a:t>6</a:t>
            </a:r>
            <a:r>
              <a:rPr lang="en-US" sz="1500" b="1" dirty="0" smtClean="0"/>
              <a:t> (21%) mentioned procedures having to do with cancer treatment or tumor removal, including: oncologic surgery (2), surgery and treatment of cancer of the head and neck (2), </a:t>
            </a:r>
            <a:r>
              <a:rPr lang="en-US" sz="1500" b="1" dirty="0"/>
              <a:t>removal of mass from colon and </a:t>
            </a:r>
            <a:r>
              <a:rPr lang="en-US" sz="1500" b="1" dirty="0" smtClean="0"/>
              <a:t>bladder (1),  removal of eye tumor(1)</a:t>
            </a:r>
          </a:p>
          <a:p>
            <a:pPr marL="612648" lvl="2" indent="-283464" algn="just">
              <a:spcBef>
                <a:spcPts val="600"/>
              </a:spcBef>
              <a:buSzPct val="80000"/>
              <a:buFont typeface="Wingdings 2"/>
              <a:buChar char=""/>
            </a:pPr>
            <a:r>
              <a:rPr lang="en-US" sz="1500" b="1" dirty="0" smtClean="0"/>
              <a:t>2 (7%) mentioned each of the following:  neurosurgery,  Balloon sinuplasty.</a:t>
            </a:r>
          </a:p>
        </p:txBody>
      </p:sp>
      <p:sp>
        <p:nvSpPr>
          <p:cNvPr id="4" name="Slide Number Placeholder 3"/>
          <p:cNvSpPr>
            <a:spLocks noGrp="1"/>
          </p:cNvSpPr>
          <p:nvPr>
            <p:ph type="sldNum" sz="quarter" idx="12"/>
          </p:nvPr>
        </p:nvSpPr>
        <p:spPr/>
        <p:txBody>
          <a:bodyPr/>
          <a:lstStyle/>
          <a:p>
            <a:fld id="{EE8461CB-F664-4C6D-9D76-6C1228376BE3}" type="slidenum">
              <a:rPr lang="en-US" sz="1000" smtClean="0"/>
              <a:pPr/>
              <a:t>50</a:t>
            </a:fld>
            <a:endParaRPr lang="en-US" sz="1000" dirty="0"/>
          </a:p>
        </p:txBody>
      </p:sp>
    </p:spTree>
    <p:extLst>
      <p:ext uri="{BB962C8B-B14F-4D97-AF65-F5344CB8AC3E}">
        <p14:creationId xmlns:p14="http://schemas.microsoft.com/office/powerpoint/2010/main" xmlns="" val="211693075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
            <a:ext cx="7498080" cy="1143000"/>
          </a:xfrm>
        </p:spPr>
        <p:txBody>
          <a:bodyPr>
            <a:normAutofit/>
          </a:bodyPr>
          <a:lstStyle/>
          <a:p>
            <a:r>
              <a:rPr lang="en-US" sz="2800" b="1" u="sng" dirty="0">
                <a:ln>
                  <a:solidFill>
                    <a:schemeClr val="accent1"/>
                  </a:solidFill>
                </a:ln>
                <a:solidFill>
                  <a:schemeClr val="tx2"/>
                </a:solidFill>
              </a:rPr>
              <a:t>Alternative Treatments for Patients When Best Option </a:t>
            </a:r>
            <a:r>
              <a:rPr lang="en-US" sz="2800" b="1" u="sng" dirty="0" smtClean="0">
                <a:ln>
                  <a:solidFill>
                    <a:schemeClr val="accent1"/>
                  </a:solidFill>
                </a:ln>
                <a:solidFill>
                  <a:schemeClr val="tx2"/>
                </a:solidFill>
              </a:rPr>
              <a:t>Not Covered by Medicare</a:t>
            </a:r>
            <a:endParaRPr lang="en-US" sz="2800" u="sng" dirty="0"/>
          </a:p>
        </p:txBody>
      </p:sp>
      <p:sp>
        <p:nvSpPr>
          <p:cNvPr id="3" name="Content Placeholder 2"/>
          <p:cNvSpPr>
            <a:spLocks noGrp="1"/>
          </p:cNvSpPr>
          <p:nvPr>
            <p:ph idx="1"/>
          </p:nvPr>
        </p:nvSpPr>
        <p:spPr>
          <a:xfrm>
            <a:off x="990600" y="1447800"/>
            <a:ext cx="8001000" cy="4800600"/>
          </a:xfrm>
        </p:spPr>
        <p:txBody>
          <a:bodyPr>
            <a:normAutofit/>
          </a:bodyPr>
          <a:lstStyle/>
          <a:p>
            <a:pPr>
              <a:spcAft>
                <a:spcPts val="600"/>
              </a:spcAft>
            </a:pPr>
            <a:r>
              <a:rPr lang="en-US" sz="1800" b="1" dirty="0" smtClean="0"/>
              <a:t>11% of doctors said they had to suggest alternative treatments because the best option was not covered by Medicare and the patient did not have sufficient resource</a:t>
            </a:r>
          </a:p>
          <a:p>
            <a:pPr>
              <a:spcAft>
                <a:spcPts val="600"/>
              </a:spcAft>
            </a:pPr>
            <a:r>
              <a:rPr lang="en-US" sz="1800" b="1" dirty="0" smtClean="0"/>
              <a:t>The most frequently mentioned treatments not covered by Medicare were: prescription drugs not covered (13%).</a:t>
            </a:r>
          </a:p>
          <a:p>
            <a:pPr>
              <a:spcAft>
                <a:spcPts val="600"/>
              </a:spcAft>
            </a:pPr>
            <a:r>
              <a:rPr lang="en-US" sz="1800" b="1" dirty="0" smtClean="0"/>
              <a:t>6% of doctors said they had referred a Medicare/Medicare Advantage patient to a hospital for a specific surgery and the hospital refused treatment. Of these 16 doctors, 38% reported 1 to 5 such cases, 31% reported 15 to 20 cases, 13% reported 50 to 80 cases, and 13% reported 300 or more.</a:t>
            </a:r>
          </a:p>
          <a:p>
            <a:pPr marL="82296" indent="0">
              <a:spcAft>
                <a:spcPts val="600"/>
              </a:spcAft>
              <a:buNone/>
            </a:pPr>
            <a:endParaRPr lang="en-US" sz="1800" b="1" dirty="0"/>
          </a:p>
        </p:txBody>
      </p:sp>
      <p:sp>
        <p:nvSpPr>
          <p:cNvPr id="4" name="Slide Number Placeholder 3"/>
          <p:cNvSpPr>
            <a:spLocks noGrp="1"/>
          </p:cNvSpPr>
          <p:nvPr>
            <p:ph type="sldNum" sz="quarter" idx="12"/>
          </p:nvPr>
        </p:nvSpPr>
        <p:spPr/>
        <p:txBody>
          <a:bodyPr/>
          <a:lstStyle/>
          <a:p>
            <a:fld id="{EE8461CB-F664-4C6D-9D76-6C1228376BE3}" type="slidenum">
              <a:rPr lang="en-US" sz="1000" smtClean="0"/>
              <a:pPr/>
              <a:t>51</a:t>
            </a:fld>
            <a:endParaRPr lang="en-US" sz="1000" dirty="0"/>
          </a:p>
        </p:txBody>
      </p:sp>
    </p:spTree>
    <p:extLst>
      <p:ext uri="{BB962C8B-B14F-4D97-AF65-F5344CB8AC3E}">
        <p14:creationId xmlns:p14="http://schemas.microsoft.com/office/powerpoint/2010/main" xmlns="" val="128444219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498080" cy="1143000"/>
          </a:xfrm>
        </p:spPr>
        <p:txBody>
          <a:bodyPr>
            <a:normAutofit/>
          </a:bodyPr>
          <a:lstStyle/>
          <a:p>
            <a:r>
              <a:rPr lang="en-US" sz="3600" u="sng" dirty="0" smtClean="0">
                <a:ln>
                  <a:solidFill>
                    <a:schemeClr val="accent1"/>
                  </a:solidFill>
                </a:ln>
                <a:solidFill>
                  <a:schemeClr val="tx2"/>
                </a:solidFill>
              </a:rPr>
              <a:t>Major Concerns of Doctors in PR</a:t>
            </a:r>
            <a:endParaRPr lang="en-US" sz="3600" u="sng" dirty="0">
              <a:ln>
                <a:solidFill>
                  <a:schemeClr val="accent1"/>
                </a:solidFill>
              </a:ln>
              <a:solidFill>
                <a:schemeClr val="tx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093137781"/>
              </p:ext>
            </p:extLst>
          </p:nvPr>
        </p:nvGraphicFramePr>
        <p:xfrm>
          <a:off x="1143000" y="990600"/>
          <a:ext cx="7620000" cy="49530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EE8461CB-F664-4C6D-9D76-6C1228376BE3}" type="slidenum">
              <a:rPr lang="en-US" sz="1000" smtClean="0"/>
              <a:pPr/>
              <a:t>52</a:t>
            </a:fld>
            <a:endParaRPr lang="en-US" sz="1000" dirty="0"/>
          </a:p>
        </p:txBody>
      </p:sp>
    </p:spTree>
    <p:extLst>
      <p:ext uri="{BB962C8B-B14F-4D97-AF65-F5344CB8AC3E}">
        <p14:creationId xmlns:p14="http://schemas.microsoft.com/office/powerpoint/2010/main" xmlns="" val="121351474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498080" cy="1143000"/>
          </a:xfrm>
        </p:spPr>
        <p:txBody>
          <a:bodyPr>
            <a:normAutofit/>
          </a:bodyPr>
          <a:lstStyle/>
          <a:p>
            <a:r>
              <a:rPr lang="en-US" sz="3200" u="sng" dirty="0">
                <a:ln>
                  <a:solidFill>
                    <a:schemeClr val="accent1"/>
                  </a:solidFill>
                </a:ln>
                <a:solidFill>
                  <a:schemeClr val="tx2"/>
                </a:solidFill>
              </a:rPr>
              <a:t>Major Concerns of Doctors in PR</a:t>
            </a:r>
            <a:endParaRPr lang="en-US" sz="3200" u="sng" dirty="0"/>
          </a:p>
        </p:txBody>
      </p:sp>
      <p:sp>
        <p:nvSpPr>
          <p:cNvPr id="3" name="Content Placeholder 2"/>
          <p:cNvSpPr>
            <a:spLocks noGrp="1"/>
          </p:cNvSpPr>
          <p:nvPr>
            <p:ph idx="1"/>
          </p:nvPr>
        </p:nvSpPr>
        <p:spPr>
          <a:xfrm>
            <a:off x="914400" y="838200"/>
            <a:ext cx="8077200" cy="5791200"/>
          </a:xfrm>
        </p:spPr>
        <p:txBody>
          <a:bodyPr>
            <a:normAutofit fontScale="47500" lnSpcReduction="20000"/>
          </a:bodyPr>
          <a:lstStyle/>
          <a:p>
            <a:pPr algn="just">
              <a:lnSpc>
                <a:spcPct val="110000"/>
              </a:lnSpc>
            </a:pPr>
            <a:r>
              <a:rPr lang="en-US" b="1" dirty="0" smtClean="0"/>
              <a:t>Among the 62 doctors who made additional comments after completing the survey, the top concerns were the inadequate fees paid for medical services in Puerto Rico by Medicare, the Commonwealth Government Plan (</a:t>
            </a:r>
            <a:r>
              <a:rPr lang="en-US" b="1" dirty="0" err="1" smtClean="0"/>
              <a:t>Mi</a:t>
            </a:r>
            <a:r>
              <a:rPr lang="en-US" b="1" dirty="0" smtClean="0"/>
              <a:t> </a:t>
            </a:r>
            <a:r>
              <a:rPr lang="en-US" b="1" dirty="0" err="1" smtClean="0"/>
              <a:t>Salud</a:t>
            </a:r>
            <a:r>
              <a:rPr lang="en-US" b="1" dirty="0" smtClean="0"/>
              <a:t>) as well as private health insurers (expressed by 21%) and the comparatively lower fees paid to doctors in Puerto Rico compared to the US, which many saw as unjust considering that island doctors do high quality work under worse conditions than their US counterparts (23%). If we eliminate the doctors who expressed both concerns to avoid duplication, the total percentage expressing some type of concern about  low fees paid to PR doctors was 40%</a:t>
            </a:r>
          </a:p>
          <a:p>
            <a:pPr algn="just">
              <a:lnSpc>
                <a:spcPct val="110000"/>
              </a:lnSpc>
            </a:pPr>
            <a:r>
              <a:rPr lang="en-US" b="1" dirty="0" smtClean="0"/>
              <a:t>The 15% who mentioned the high costs of medical practice in Puerto Rico mentioned costs in general, high malpractice costs, high costs for health technicians, and high costs of office property. Others mentioned not opening or having to close a medical practice, and having to cut personnel, which resulted in poorer service to patients.</a:t>
            </a:r>
          </a:p>
          <a:p>
            <a:pPr algn="just">
              <a:lnSpc>
                <a:spcPct val="110000"/>
              </a:lnSpc>
            </a:pPr>
            <a:r>
              <a:rPr lang="en-US" b="1" dirty="0" smtClean="0"/>
              <a:t>11% either were considering a move to the US or said they would consider moving if it weren’t for their age or proximity to retirement.</a:t>
            </a:r>
          </a:p>
          <a:p>
            <a:pPr algn="just">
              <a:lnSpc>
                <a:spcPct val="110000"/>
              </a:lnSpc>
            </a:pPr>
            <a:r>
              <a:rPr lang="en-US" b="1" dirty="0" smtClean="0"/>
              <a:t>10% mentioned low salaries for doctors in Puerto Rico in absolute terms or in comparison with the US</a:t>
            </a:r>
          </a:p>
          <a:p>
            <a:pPr algn="just">
              <a:lnSpc>
                <a:spcPct val="110000"/>
              </a:lnSpc>
            </a:pPr>
            <a:r>
              <a:rPr lang="en-US" b="1" dirty="0" smtClean="0"/>
              <a:t>10% mentioned poor conditions for practicing medicine in Puerto Rico. Some specifically mentioned deterioration in the last few years and others mentioned the lack of respect for the profession.</a:t>
            </a:r>
          </a:p>
          <a:p>
            <a:pPr algn="just">
              <a:lnSpc>
                <a:spcPct val="110000"/>
              </a:lnSpc>
            </a:pPr>
            <a:r>
              <a:rPr lang="en-US" b="1" dirty="0" smtClean="0"/>
              <a:t>10% mentioned cash flow problems caused by health insurers, suggesting that the excessive power of health insurance companies over the medical profession should be curbed, and they should be forced to pay immediately or at least avoid excessive delays</a:t>
            </a:r>
          </a:p>
          <a:p>
            <a:pPr algn="just">
              <a:lnSpc>
                <a:spcPct val="110000"/>
              </a:lnSpc>
            </a:pPr>
            <a:endParaRPr lang="en-US" b="1" dirty="0"/>
          </a:p>
        </p:txBody>
      </p:sp>
      <p:sp>
        <p:nvSpPr>
          <p:cNvPr id="4" name="Slide Number Placeholder 3"/>
          <p:cNvSpPr>
            <a:spLocks noGrp="1"/>
          </p:cNvSpPr>
          <p:nvPr>
            <p:ph type="sldNum" sz="quarter" idx="12"/>
          </p:nvPr>
        </p:nvSpPr>
        <p:spPr/>
        <p:txBody>
          <a:bodyPr/>
          <a:lstStyle/>
          <a:p>
            <a:fld id="{EE8461CB-F664-4C6D-9D76-6C1228376BE3}" type="slidenum">
              <a:rPr lang="en-US" sz="1000" smtClean="0"/>
              <a:pPr/>
              <a:t>53</a:t>
            </a:fld>
            <a:endParaRPr lang="en-US" sz="1000" dirty="0"/>
          </a:p>
        </p:txBody>
      </p:sp>
    </p:spTree>
    <p:extLst>
      <p:ext uri="{BB962C8B-B14F-4D97-AF65-F5344CB8AC3E}">
        <p14:creationId xmlns:p14="http://schemas.microsoft.com/office/powerpoint/2010/main" xmlns="" val="23590958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120" y="-228600"/>
            <a:ext cx="7498080" cy="1143000"/>
          </a:xfrm>
        </p:spPr>
        <p:txBody>
          <a:bodyPr>
            <a:normAutofit/>
          </a:bodyPr>
          <a:lstStyle/>
          <a:p>
            <a:r>
              <a:rPr lang="en-US" sz="3200" u="sng" dirty="0" smtClean="0">
                <a:ln>
                  <a:solidFill>
                    <a:schemeClr val="accent1"/>
                  </a:solidFill>
                </a:ln>
              </a:rPr>
              <a:t>Other Concerns of Doctors in PR</a:t>
            </a:r>
            <a:endParaRPr lang="en-US" sz="3200" u="sng" dirty="0">
              <a:ln>
                <a:solidFill>
                  <a:schemeClr val="accent1"/>
                </a:solidFill>
              </a:ln>
            </a:endParaRPr>
          </a:p>
        </p:txBody>
      </p:sp>
      <p:sp>
        <p:nvSpPr>
          <p:cNvPr id="3" name="Content Placeholder 2"/>
          <p:cNvSpPr>
            <a:spLocks noGrp="1"/>
          </p:cNvSpPr>
          <p:nvPr>
            <p:ph idx="1"/>
          </p:nvPr>
        </p:nvSpPr>
        <p:spPr>
          <a:xfrm>
            <a:off x="990600" y="838200"/>
            <a:ext cx="7943088" cy="5410200"/>
          </a:xfrm>
        </p:spPr>
        <p:txBody>
          <a:bodyPr>
            <a:noAutofit/>
          </a:bodyPr>
          <a:lstStyle/>
          <a:p>
            <a:pPr algn="just"/>
            <a:r>
              <a:rPr lang="en-US" sz="1600" b="1" dirty="0" smtClean="0"/>
              <a:t>6% expressed concern about the general cost of living on the island, and some said the high cost of living exacerbated the problem of low remuneration for doctors</a:t>
            </a:r>
          </a:p>
          <a:p>
            <a:pPr algn="just"/>
            <a:r>
              <a:rPr lang="en-US" sz="1600" b="1" dirty="0" smtClean="0"/>
              <a:t>6% were worried about the power of health insurers to impose norms of treatment with no respect for doctors and patients</a:t>
            </a:r>
          </a:p>
          <a:p>
            <a:pPr algn="just"/>
            <a:r>
              <a:rPr lang="en-US" sz="1600" b="1" dirty="0" smtClean="0"/>
              <a:t>6% specifically mentioned problems with Medicare Advantage Plans because these plans don’t pay 100% of fees stipulated by Medicare to doctors, they are abusive with contracts to doctors (making it hard for a new doctor to get started, and sometimes making an established doctor lose half his patients) and they retain and delay payments to doctors.</a:t>
            </a:r>
          </a:p>
          <a:p>
            <a:pPr algn="just"/>
            <a:r>
              <a:rPr lang="en-US" sz="1600" b="1" dirty="0" smtClean="0"/>
              <a:t>5% expressed concern about the capitation system under </a:t>
            </a:r>
            <a:r>
              <a:rPr lang="en-US" sz="1600" b="1" dirty="0" err="1" smtClean="0"/>
              <a:t>Mi</a:t>
            </a:r>
            <a:r>
              <a:rPr lang="en-US" sz="1600" b="1" dirty="0" smtClean="0"/>
              <a:t> </a:t>
            </a:r>
            <a:r>
              <a:rPr lang="en-US" sz="1600" b="1" dirty="0" err="1" smtClean="0"/>
              <a:t>Salud</a:t>
            </a:r>
            <a:endParaRPr lang="en-US" sz="1600" b="1" dirty="0" smtClean="0"/>
          </a:p>
          <a:p>
            <a:pPr algn="just"/>
            <a:r>
              <a:rPr lang="en-US" sz="1600" b="1" dirty="0" smtClean="0"/>
              <a:t>3% were concerned about the exodus of specialists from PR; one doctor particularly mentioned the loss of retina specialists needed by the aging population of the island</a:t>
            </a:r>
          </a:p>
          <a:p>
            <a:pPr algn="just"/>
            <a:r>
              <a:rPr lang="en-US" sz="1600" b="1" dirty="0" smtClean="0"/>
              <a:t>3% were concerned that the infrastructure and medical equipment of hospitals is out of date</a:t>
            </a:r>
          </a:p>
          <a:p>
            <a:pPr algn="just"/>
            <a:r>
              <a:rPr lang="en-US" sz="1600" b="1" dirty="0" smtClean="0"/>
              <a:t>In addition, 15% made comments about this survey: some praising it, others criticizing that it was too long, others saying there should have been more questions for salaried doctors </a:t>
            </a:r>
            <a:endParaRPr lang="en-US" sz="1600" b="1" dirty="0"/>
          </a:p>
        </p:txBody>
      </p:sp>
      <p:sp>
        <p:nvSpPr>
          <p:cNvPr id="4" name="Slide Number Placeholder 3"/>
          <p:cNvSpPr>
            <a:spLocks noGrp="1"/>
          </p:cNvSpPr>
          <p:nvPr>
            <p:ph type="sldNum" sz="quarter" idx="12"/>
          </p:nvPr>
        </p:nvSpPr>
        <p:spPr/>
        <p:txBody>
          <a:bodyPr/>
          <a:lstStyle/>
          <a:p>
            <a:fld id="{EE8461CB-F664-4C6D-9D76-6C1228376BE3}" type="slidenum">
              <a:rPr lang="en-US" sz="1000" smtClean="0"/>
              <a:pPr/>
              <a:t>54</a:t>
            </a:fld>
            <a:endParaRPr lang="en-US" sz="1000" dirty="0"/>
          </a:p>
        </p:txBody>
      </p:sp>
    </p:spTree>
    <p:extLst>
      <p:ext uri="{BB962C8B-B14F-4D97-AF65-F5344CB8AC3E}">
        <p14:creationId xmlns:p14="http://schemas.microsoft.com/office/powerpoint/2010/main" xmlns="" val="57653970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120" y="0"/>
            <a:ext cx="7879080" cy="1143000"/>
          </a:xfrm>
        </p:spPr>
        <p:txBody>
          <a:bodyPr>
            <a:noAutofit/>
          </a:bodyPr>
          <a:lstStyle/>
          <a:p>
            <a:pPr algn="just"/>
            <a:r>
              <a:rPr lang="en-US" sz="2800" b="1" u="sng" dirty="0" smtClean="0">
                <a:ln>
                  <a:solidFill>
                    <a:schemeClr val="accent1"/>
                  </a:solidFill>
                </a:ln>
              </a:rPr>
              <a:t>Concerns about Future Scarcity of Certain Types of Specialists in PR</a:t>
            </a:r>
            <a:endParaRPr lang="en-US" sz="2800" b="1" u="sng" dirty="0"/>
          </a:p>
        </p:txBody>
      </p:sp>
      <p:sp>
        <p:nvSpPr>
          <p:cNvPr id="3" name="Content Placeholder 2"/>
          <p:cNvSpPr>
            <a:spLocks noGrp="1"/>
          </p:cNvSpPr>
          <p:nvPr>
            <p:ph idx="1"/>
          </p:nvPr>
        </p:nvSpPr>
        <p:spPr>
          <a:xfrm>
            <a:off x="1066800" y="1143000"/>
            <a:ext cx="7924800" cy="5181600"/>
          </a:xfrm>
          <a:solidFill>
            <a:schemeClr val="accent1">
              <a:lumMod val="20000"/>
              <a:lumOff val="80000"/>
            </a:schemeClr>
          </a:solidFill>
        </p:spPr>
        <p:txBody>
          <a:bodyPr>
            <a:noAutofit/>
          </a:bodyPr>
          <a:lstStyle/>
          <a:p>
            <a:pPr algn="just">
              <a:lnSpc>
                <a:spcPct val="120000"/>
              </a:lnSpc>
            </a:pPr>
            <a:r>
              <a:rPr lang="en-US" sz="1600" b="1" dirty="0" smtClean="0"/>
              <a:t>Telephone interviews of Personnel of Medical Specialty Associations revealed a fear of scarcity of doctors in certain areas of medicine. At </a:t>
            </a:r>
            <a:r>
              <a:rPr lang="en-US" sz="1600" b="1" dirty="0"/>
              <a:t>least one factor in addition to the general fear that better fees and working condition are luring Puerto Rican doctors to the mainland was mentioned for each of the following specialties:</a:t>
            </a:r>
          </a:p>
          <a:p>
            <a:pPr lvl="1" algn="just">
              <a:lnSpc>
                <a:spcPct val="120000"/>
              </a:lnSpc>
            </a:pPr>
            <a:r>
              <a:rPr lang="en-US" sz="1400" b="1" dirty="0"/>
              <a:t>Allergy and Immunology: Few graduates in PR and large numbers are about to retire (from interview published in El Nuevo </a:t>
            </a:r>
            <a:r>
              <a:rPr lang="en-US" sz="1400" b="1" dirty="0" err="1"/>
              <a:t>Día</a:t>
            </a:r>
            <a:r>
              <a:rPr lang="en-US" sz="1400" b="1" dirty="0"/>
              <a:t>)</a:t>
            </a:r>
          </a:p>
          <a:p>
            <a:pPr lvl="1" algn="just">
              <a:lnSpc>
                <a:spcPct val="120000"/>
              </a:lnSpc>
            </a:pPr>
            <a:r>
              <a:rPr lang="en-US" sz="1400" b="1" dirty="0"/>
              <a:t>Endocrinology: Fewer studying this specialty, and large number of present practitioners are near retirement age.</a:t>
            </a:r>
          </a:p>
          <a:p>
            <a:pPr lvl="1" algn="just">
              <a:lnSpc>
                <a:spcPct val="120000"/>
              </a:lnSpc>
            </a:pPr>
            <a:r>
              <a:rPr lang="en-US" sz="1400" b="1" dirty="0"/>
              <a:t>Geriatrics: The number of specialists in this area will decrease because the number of training centers has decreased</a:t>
            </a:r>
          </a:p>
          <a:p>
            <a:pPr lvl="1" algn="just">
              <a:lnSpc>
                <a:spcPct val="120000"/>
              </a:lnSpc>
            </a:pPr>
            <a:r>
              <a:rPr lang="en-US" sz="1400" b="1" dirty="0"/>
              <a:t>Urology: Fewer graduate combined with large numbers retiring or about to retire</a:t>
            </a:r>
          </a:p>
          <a:p>
            <a:pPr lvl="1" algn="just">
              <a:lnSpc>
                <a:spcPct val="120000"/>
              </a:lnSpc>
            </a:pPr>
            <a:r>
              <a:rPr lang="en-US" sz="1400" b="1" dirty="0"/>
              <a:t>OB GYN: Do not foresee a general shortage of gynecologists, but fewer are training in obstetrics, which could cause a shortage</a:t>
            </a:r>
          </a:p>
          <a:p>
            <a:pPr lvl="1" algn="just">
              <a:lnSpc>
                <a:spcPct val="120000"/>
              </a:lnSpc>
            </a:pPr>
            <a:r>
              <a:rPr lang="en-US" sz="1400" b="1" dirty="0"/>
              <a:t>Pathology is anticipating a shortage because changes in health plan in US has made it more attractive to practice in the US. Their concern is supported by the data from the emigrant doctor survey, in which pathologists were the largest group</a:t>
            </a:r>
          </a:p>
          <a:p>
            <a:pPr>
              <a:lnSpc>
                <a:spcPct val="120000"/>
              </a:lnSpc>
            </a:pPr>
            <a:endParaRPr lang="en-US" sz="1400" b="1" dirty="0"/>
          </a:p>
          <a:p>
            <a:pPr>
              <a:spcAft>
                <a:spcPts val="600"/>
              </a:spcAft>
            </a:pPr>
            <a:endParaRPr lang="en-US" sz="1400" b="1" dirty="0"/>
          </a:p>
          <a:p>
            <a:pPr algn="just">
              <a:spcAft>
                <a:spcPts val="600"/>
              </a:spcAft>
            </a:pPr>
            <a:endParaRPr lang="en-US" sz="1400" b="1" dirty="0" smtClean="0"/>
          </a:p>
        </p:txBody>
      </p:sp>
      <p:sp>
        <p:nvSpPr>
          <p:cNvPr id="4" name="Slide Number Placeholder 3"/>
          <p:cNvSpPr>
            <a:spLocks noGrp="1"/>
          </p:cNvSpPr>
          <p:nvPr>
            <p:ph type="sldNum" sz="quarter" idx="12"/>
          </p:nvPr>
        </p:nvSpPr>
        <p:spPr/>
        <p:txBody>
          <a:bodyPr/>
          <a:lstStyle/>
          <a:p>
            <a:fld id="{EE8461CB-F664-4C6D-9D76-6C1228376BE3}" type="slidenum">
              <a:rPr lang="en-US" sz="1000" smtClean="0"/>
              <a:pPr/>
              <a:t>55</a:t>
            </a:fld>
            <a:endParaRPr lang="en-US" sz="1000" dirty="0"/>
          </a:p>
        </p:txBody>
      </p:sp>
    </p:spTree>
    <p:extLst>
      <p:ext uri="{BB962C8B-B14F-4D97-AF65-F5344CB8AC3E}">
        <p14:creationId xmlns:p14="http://schemas.microsoft.com/office/powerpoint/2010/main" xmlns="" val="54933180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120" y="0"/>
            <a:ext cx="7879080" cy="1143000"/>
          </a:xfrm>
        </p:spPr>
        <p:txBody>
          <a:bodyPr>
            <a:noAutofit/>
          </a:bodyPr>
          <a:lstStyle/>
          <a:p>
            <a:pPr algn="just"/>
            <a:r>
              <a:rPr lang="en-US" sz="2800" b="1" u="sng" dirty="0" smtClean="0">
                <a:ln>
                  <a:solidFill>
                    <a:schemeClr val="accent1"/>
                  </a:solidFill>
                </a:ln>
              </a:rPr>
              <a:t>Concerns about Future Scarcity of Certain Types of Specialists in PR</a:t>
            </a:r>
            <a:endParaRPr lang="en-US" sz="2800" b="1" u="sng" dirty="0"/>
          </a:p>
        </p:txBody>
      </p:sp>
      <p:sp>
        <p:nvSpPr>
          <p:cNvPr id="3" name="Content Placeholder 2"/>
          <p:cNvSpPr>
            <a:spLocks noGrp="1"/>
          </p:cNvSpPr>
          <p:nvPr>
            <p:ph idx="1"/>
          </p:nvPr>
        </p:nvSpPr>
        <p:spPr>
          <a:xfrm>
            <a:off x="1066800" y="1295400"/>
            <a:ext cx="7924800" cy="4267200"/>
          </a:xfrm>
          <a:solidFill>
            <a:schemeClr val="accent1">
              <a:lumMod val="20000"/>
              <a:lumOff val="80000"/>
            </a:schemeClr>
          </a:solidFill>
        </p:spPr>
        <p:txBody>
          <a:bodyPr>
            <a:noAutofit/>
          </a:bodyPr>
          <a:lstStyle/>
          <a:p>
            <a:pPr>
              <a:spcAft>
                <a:spcPts val="600"/>
              </a:spcAft>
            </a:pPr>
            <a:r>
              <a:rPr lang="en-US" sz="1800" b="1" dirty="0" smtClean="0"/>
              <a:t>A </a:t>
            </a:r>
            <a:r>
              <a:rPr lang="en-US" sz="1800" b="1" dirty="0"/>
              <a:t>general concern that better working conditions and remuneration could cause a drop in the number of doctors was expressed for the following specialties:</a:t>
            </a:r>
          </a:p>
          <a:p>
            <a:pPr lvl="1">
              <a:spcBef>
                <a:spcPts val="600"/>
              </a:spcBef>
              <a:spcAft>
                <a:spcPts val="600"/>
              </a:spcAft>
            </a:pPr>
            <a:r>
              <a:rPr lang="en-US" sz="1700" b="1" dirty="0"/>
              <a:t>Orthopedic surgery</a:t>
            </a:r>
          </a:p>
          <a:p>
            <a:pPr lvl="1">
              <a:spcBef>
                <a:spcPts val="600"/>
              </a:spcBef>
              <a:spcAft>
                <a:spcPts val="600"/>
              </a:spcAft>
            </a:pPr>
            <a:r>
              <a:rPr lang="en-US" sz="1700" b="1" dirty="0"/>
              <a:t>Anesthesiology</a:t>
            </a:r>
          </a:p>
          <a:p>
            <a:pPr lvl="1">
              <a:spcBef>
                <a:spcPts val="600"/>
              </a:spcBef>
              <a:spcAft>
                <a:spcPts val="600"/>
              </a:spcAft>
            </a:pPr>
            <a:r>
              <a:rPr lang="en-US" sz="1700" b="1" dirty="0"/>
              <a:t>Physical and rehabilitative medicine</a:t>
            </a:r>
          </a:p>
          <a:p>
            <a:pPr lvl="1">
              <a:spcBef>
                <a:spcPts val="600"/>
              </a:spcBef>
              <a:spcAft>
                <a:spcPts val="600"/>
              </a:spcAft>
            </a:pPr>
            <a:r>
              <a:rPr lang="en-US" sz="1700" b="1" dirty="0"/>
              <a:t>Family medicine</a:t>
            </a:r>
          </a:p>
          <a:p>
            <a:pPr lvl="1">
              <a:spcBef>
                <a:spcPts val="600"/>
              </a:spcBef>
              <a:spcAft>
                <a:spcPts val="600"/>
              </a:spcAft>
            </a:pPr>
            <a:r>
              <a:rPr lang="en-US" sz="1700" b="1" dirty="0"/>
              <a:t>Cardiology</a:t>
            </a:r>
          </a:p>
          <a:p>
            <a:pPr lvl="1">
              <a:spcBef>
                <a:spcPts val="600"/>
              </a:spcBef>
              <a:spcAft>
                <a:spcPts val="600"/>
              </a:spcAft>
            </a:pPr>
            <a:r>
              <a:rPr lang="en-US" sz="1700" b="1" dirty="0"/>
              <a:t>Infectious disease</a:t>
            </a:r>
          </a:p>
          <a:p>
            <a:pPr lvl="1">
              <a:spcBef>
                <a:spcPts val="600"/>
              </a:spcBef>
              <a:spcAft>
                <a:spcPts val="600"/>
              </a:spcAft>
            </a:pPr>
            <a:r>
              <a:rPr lang="en-US" sz="1700" b="1" dirty="0"/>
              <a:t>General Surgery</a:t>
            </a:r>
          </a:p>
          <a:p>
            <a:pPr algn="just">
              <a:spcAft>
                <a:spcPts val="600"/>
              </a:spcAft>
            </a:pPr>
            <a:endParaRPr lang="en-US" sz="1700" b="1" dirty="0" smtClean="0"/>
          </a:p>
        </p:txBody>
      </p:sp>
      <p:sp>
        <p:nvSpPr>
          <p:cNvPr id="4" name="Slide Number Placeholder 3"/>
          <p:cNvSpPr>
            <a:spLocks noGrp="1"/>
          </p:cNvSpPr>
          <p:nvPr>
            <p:ph type="sldNum" sz="quarter" idx="12"/>
          </p:nvPr>
        </p:nvSpPr>
        <p:spPr/>
        <p:txBody>
          <a:bodyPr/>
          <a:lstStyle/>
          <a:p>
            <a:fld id="{EE8461CB-F664-4C6D-9D76-6C1228376BE3}" type="slidenum">
              <a:rPr lang="en-US" sz="1000" smtClean="0"/>
              <a:pPr/>
              <a:t>56</a:t>
            </a:fld>
            <a:endParaRPr lang="en-US" sz="1000" dirty="0"/>
          </a:p>
        </p:txBody>
      </p:sp>
    </p:spTree>
    <p:extLst>
      <p:ext uri="{BB962C8B-B14F-4D97-AF65-F5344CB8AC3E}">
        <p14:creationId xmlns:p14="http://schemas.microsoft.com/office/powerpoint/2010/main" xmlns="" val="174480610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
            <a:ext cx="7866888" cy="1143000"/>
          </a:xfrm>
          <a:ln>
            <a:noFill/>
          </a:ln>
        </p:spPr>
        <p:txBody>
          <a:bodyPr>
            <a:normAutofit/>
          </a:bodyPr>
          <a:lstStyle/>
          <a:p>
            <a:r>
              <a:rPr lang="en-US" sz="2800" b="1" u="sng" dirty="0" smtClean="0">
                <a:ln>
                  <a:solidFill>
                    <a:schemeClr val="accent1"/>
                  </a:solidFill>
                </a:ln>
              </a:rPr>
              <a:t>Corroborative Information from Medical Schools in Puerto Rico</a:t>
            </a:r>
            <a:endParaRPr lang="en-US" sz="2800" b="1" u="sng" dirty="0"/>
          </a:p>
        </p:txBody>
      </p:sp>
      <p:sp>
        <p:nvSpPr>
          <p:cNvPr id="3" name="Content Placeholder 2"/>
          <p:cNvSpPr>
            <a:spLocks noGrp="1"/>
          </p:cNvSpPr>
          <p:nvPr>
            <p:ph idx="1"/>
          </p:nvPr>
        </p:nvSpPr>
        <p:spPr>
          <a:xfrm>
            <a:off x="990600" y="1066800"/>
            <a:ext cx="7924800" cy="5257800"/>
          </a:xfrm>
        </p:spPr>
        <p:txBody>
          <a:bodyPr>
            <a:noAutofit/>
          </a:bodyPr>
          <a:lstStyle/>
          <a:p>
            <a:pPr algn="just"/>
            <a:r>
              <a:rPr lang="en-US" sz="1800" b="1" dirty="0" smtClean="0"/>
              <a:t>A questionnaire filled out by the Ponce School of Medicine and the Universidad Central del Caribe (other medical schools did not complete the questionnaire on time) provided the information that no one has graduated from either school in the following specialties: cardiology, endocrinology, infectious diseases, geriatrics, or pathology, thus confirming the concerns expressed by medical associations representing these specialties</a:t>
            </a:r>
          </a:p>
          <a:p>
            <a:pPr algn="just"/>
            <a:r>
              <a:rPr lang="en-US" sz="1800" b="1" dirty="0" smtClean="0"/>
              <a:t>Information from these two schools also confirmed that large numbers of recent graduates are doing their residencies in the United States.  It should be noted that the survey of doctors from Puerto Rico now practicing in the US showed that a much higher percentage of these doctors did residencies in the US (51%) compared to 11% of doctors currently practicing in PR.</a:t>
            </a:r>
          </a:p>
          <a:p>
            <a:pPr lvl="1" algn="just">
              <a:spcBef>
                <a:spcPts val="600"/>
              </a:spcBef>
            </a:pPr>
            <a:r>
              <a:rPr lang="en-US" sz="1600" b="1" dirty="0" smtClean="0"/>
              <a:t>In the case of the Ponce School of Medicine 13 are doing their residencies in Puerto Rico and 42 in the United States. The preferred state are Florida and Texas</a:t>
            </a:r>
          </a:p>
          <a:p>
            <a:pPr lvl="1" algn="just">
              <a:spcBef>
                <a:spcPts val="600"/>
              </a:spcBef>
            </a:pPr>
            <a:r>
              <a:rPr lang="en-US" sz="1600" b="1" dirty="0" smtClean="0"/>
              <a:t>In the case of the Universidad Central del Caribe,  15 are doing residencies in Puerto Rico and 14 in the United States.  The preferred states are Florida, Texas and New York</a:t>
            </a:r>
            <a:endParaRPr lang="en-US" sz="1600" b="1" dirty="0"/>
          </a:p>
        </p:txBody>
      </p:sp>
      <p:sp>
        <p:nvSpPr>
          <p:cNvPr id="4" name="Slide Number Placeholder 3"/>
          <p:cNvSpPr>
            <a:spLocks noGrp="1"/>
          </p:cNvSpPr>
          <p:nvPr>
            <p:ph type="sldNum" sz="quarter" idx="12"/>
          </p:nvPr>
        </p:nvSpPr>
        <p:spPr/>
        <p:txBody>
          <a:bodyPr/>
          <a:lstStyle/>
          <a:p>
            <a:fld id="{EE8461CB-F664-4C6D-9D76-6C1228376BE3}" type="slidenum">
              <a:rPr lang="en-US" sz="1000" smtClean="0"/>
              <a:pPr/>
              <a:t>57</a:t>
            </a:fld>
            <a:endParaRPr lang="en-US" sz="1000" dirty="0"/>
          </a:p>
        </p:txBody>
      </p:sp>
    </p:spTree>
    <p:extLst>
      <p:ext uri="{BB962C8B-B14F-4D97-AF65-F5344CB8AC3E}">
        <p14:creationId xmlns:p14="http://schemas.microsoft.com/office/powerpoint/2010/main" xmlns="" val="17631089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90600" y="1905000"/>
            <a:ext cx="8153400" cy="2362200"/>
          </a:xfrm>
        </p:spPr>
        <p:style>
          <a:lnRef idx="0">
            <a:schemeClr val="accent6"/>
          </a:lnRef>
          <a:fillRef idx="3">
            <a:schemeClr val="accent6"/>
          </a:fillRef>
          <a:effectRef idx="3">
            <a:schemeClr val="accent6"/>
          </a:effectRef>
          <a:fontRef idx="minor">
            <a:schemeClr val="lt1"/>
          </a:fontRef>
        </p:style>
        <p:txBody>
          <a:bodyPr>
            <a:normAutofit/>
          </a:bodyPr>
          <a:lstStyle/>
          <a:p>
            <a:pPr algn="r"/>
            <a:r>
              <a:rPr lang="en-US" sz="4000" b="1" dirty="0" smtClean="0">
                <a:ln>
                  <a:solidFill>
                    <a:schemeClr val="accent1"/>
                  </a:solidFill>
                </a:ln>
              </a:rPr>
              <a:t>Findings:</a:t>
            </a:r>
            <a:br>
              <a:rPr lang="en-US" sz="4000" b="1" dirty="0" smtClean="0">
                <a:ln>
                  <a:solidFill>
                    <a:schemeClr val="accent1"/>
                  </a:solidFill>
                </a:ln>
              </a:rPr>
            </a:br>
            <a:r>
              <a:rPr lang="en-US" sz="3200" b="1" dirty="0" smtClean="0">
                <a:ln>
                  <a:solidFill>
                    <a:schemeClr val="accent1"/>
                  </a:solidFill>
                </a:ln>
              </a:rPr>
              <a:t>Quantitative Survey of Doctors from Puerto Rico Now Practicing in the</a:t>
            </a:r>
            <a:br>
              <a:rPr lang="en-US" sz="3200" b="1" dirty="0" smtClean="0">
                <a:ln>
                  <a:solidFill>
                    <a:schemeClr val="accent1"/>
                  </a:solidFill>
                </a:ln>
              </a:rPr>
            </a:br>
            <a:r>
              <a:rPr lang="en-US" sz="3200" b="1" dirty="0" smtClean="0">
                <a:ln>
                  <a:solidFill>
                    <a:schemeClr val="accent1"/>
                  </a:solidFill>
                </a:ln>
              </a:rPr>
              <a:t> United States</a:t>
            </a:r>
            <a:endParaRPr lang="en-US" sz="3200" dirty="0"/>
          </a:p>
        </p:txBody>
      </p:sp>
      <p:sp>
        <p:nvSpPr>
          <p:cNvPr id="3" name="Slide Number Placeholder 2"/>
          <p:cNvSpPr>
            <a:spLocks noGrp="1"/>
          </p:cNvSpPr>
          <p:nvPr>
            <p:ph type="sldNum" sz="quarter" idx="12"/>
          </p:nvPr>
        </p:nvSpPr>
        <p:spPr/>
        <p:txBody>
          <a:bodyPr/>
          <a:lstStyle/>
          <a:p>
            <a:fld id="{EE8461CB-F664-4C6D-9D76-6C1228376BE3}" type="slidenum">
              <a:rPr lang="en-US" sz="1000" smtClean="0"/>
              <a:pPr/>
              <a:t>58</a:t>
            </a:fld>
            <a:endParaRPr lang="en-US" sz="1000" dirty="0"/>
          </a:p>
        </p:txBody>
      </p:sp>
    </p:spTree>
    <p:extLst>
      <p:ext uri="{BB962C8B-B14F-4D97-AF65-F5344CB8AC3E}">
        <p14:creationId xmlns:p14="http://schemas.microsoft.com/office/powerpoint/2010/main" xmlns="" val="16383955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714488" cy="1143000"/>
          </a:xfrm>
        </p:spPr>
        <p:txBody>
          <a:bodyPr>
            <a:normAutofit/>
          </a:bodyPr>
          <a:lstStyle/>
          <a:p>
            <a:r>
              <a:rPr lang="en-US" sz="2800" b="1" u="sng" dirty="0" smtClean="0">
                <a:ln>
                  <a:solidFill>
                    <a:schemeClr val="accent1"/>
                  </a:solidFill>
                </a:ln>
                <a:solidFill>
                  <a:schemeClr val="tx2"/>
                </a:solidFill>
              </a:rPr>
              <a:t>Doctors from PR Practicing in US Mainland: Gender,  Age and Type of Medicine</a:t>
            </a:r>
            <a:endParaRPr lang="en-US" sz="2800" b="1" u="sng" dirty="0">
              <a:ln>
                <a:solidFill>
                  <a:schemeClr val="accent1"/>
                </a:solidFill>
              </a:ln>
              <a:solidFill>
                <a:schemeClr val="tx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212590549"/>
              </p:ext>
            </p:extLst>
          </p:nvPr>
        </p:nvGraphicFramePr>
        <p:xfrm>
          <a:off x="1435100" y="2133600"/>
          <a:ext cx="7499350" cy="3124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990600" y="5257800"/>
            <a:ext cx="8001000" cy="1173480"/>
          </a:xfrm>
          <a:prstGeom prst="rect">
            <a:avLst/>
          </a:prstGeom>
          <a:solidFill>
            <a:schemeClr val="accent3">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normAutofit/>
          </a:bodyPr>
          <a:lstStyle/>
          <a:p>
            <a:r>
              <a:rPr lang="en-US" sz="1600" b="1" dirty="0" smtClean="0"/>
              <a:t>Doctors from Puerto Rico Practicing in the US mainland</a:t>
            </a:r>
          </a:p>
          <a:p>
            <a:pPr marL="285750" indent="-285750">
              <a:buFont typeface="Arial" pitchFamily="34" charset="0"/>
              <a:buChar char="•"/>
            </a:pPr>
            <a:r>
              <a:rPr lang="en-US" sz="1600" b="1" dirty="0" smtClean="0"/>
              <a:t>63% of the doctors are male, 37% female</a:t>
            </a:r>
          </a:p>
          <a:p>
            <a:pPr marL="285750" indent="-285750">
              <a:buFont typeface="Arial" pitchFamily="34" charset="0"/>
              <a:buChar char="•"/>
            </a:pPr>
            <a:r>
              <a:rPr lang="en-US" sz="1600" b="1" dirty="0" smtClean="0"/>
              <a:t>69% of doctors are between 35 and 54 years of age</a:t>
            </a:r>
          </a:p>
          <a:p>
            <a:pPr marL="285750" indent="-285750">
              <a:buFont typeface="Arial" pitchFamily="34" charset="0"/>
              <a:buChar char="•"/>
            </a:pPr>
            <a:r>
              <a:rPr lang="en-US" sz="1600" b="1" dirty="0" smtClean="0"/>
              <a:t>46% are primary care physicians and 54% are specialists</a:t>
            </a:r>
          </a:p>
        </p:txBody>
      </p:sp>
      <p:sp>
        <p:nvSpPr>
          <p:cNvPr id="6" name="TextBox 5"/>
          <p:cNvSpPr txBox="1"/>
          <p:nvPr/>
        </p:nvSpPr>
        <p:spPr>
          <a:xfrm>
            <a:off x="1066800" y="1143000"/>
            <a:ext cx="7924800" cy="838200"/>
          </a:xfrm>
          <a:prstGeom prst="rect">
            <a:avLst/>
          </a:prstGeom>
          <a:solidFill>
            <a:schemeClr val="accent3">
              <a:lumMod val="40000"/>
              <a:lumOff val="60000"/>
            </a:schemeClr>
          </a:solidFill>
        </p:spPr>
        <p:style>
          <a:lnRef idx="2">
            <a:schemeClr val="accent6"/>
          </a:lnRef>
          <a:fillRef idx="1">
            <a:schemeClr val="lt1"/>
          </a:fillRef>
          <a:effectRef idx="0">
            <a:schemeClr val="accent6"/>
          </a:effectRef>
          <a:fontRef idx="minor">
            <a:schemeClr val="dk1"/>
          </a:fontRef>
        </p:style>
        <p:txBody>
          <a:bodyPr wrap="square" rtlCol="0">
            <a:noAutofit/>
          </a:bodyPr>
          <a:lstStyle/>
          <a:p>
            <a:pPr marL="285750" indent="-285750">
              <a:buFont typeface="Arial" pitchFamily="34" charset="0"/>
              <a:buChar char="•"/>
            </a:pPr>
            <a:r>
              <a:rPr lang="en-US" sz="1600" b="1" dirty="0" smtClean="0"/>
              <a:t>86% of doctors surveyed are members of Colegio de Médicos-Cirujanos de PR</a:t>
            </a:r>
          </a:p>
          <a:p>
            <a:pPr marL="285750" indent="-285750">
              <a:buFont typeface="Arial" pitchFamily="34" charset="0"/>
              <a:buChar char="•"/>
            </a:pPr>
            <a:r>
              <a:rPr lang="en-US" sz="1600" b="1" dirty="0" smtClean="0"/>
              <a:t>88% have an active license to practice medicine in PR</a:t>
            </a:r>
            <a:endParaRPr lang="en-US" sz="1600" b="1" dirty="0"/>
          </a:p>
        </p:txBody>
      </p:sp>
      <p:sp>
        <p:nvSpPr>
          <p:cNvPr id="7" name="Slide Number Placeholder 6"/>
          <p:cNvSpPr>
            <a:spLocks noGrp="1"/>
          </p:cNvSpPr>
          <p:nvPr>
            <p:ph type="sldNum" sz="quarter" idx="12"/>
          </p:nvPr>
        </p:nvSpPr>
        <p:spPr/>
        <p:txBody>
          <a:bodyPr/>
          <a:lstStyle/>
          <a:p>
            <a:fld id="{EE8461CB-F664-4C6D-9D76-6C1228376BE3}" type="slidenum">
              <a:rPr lang="en-US" sz="1000" smtClean="0"/>
              <a:pPr/>
              <a:t>59</a:t>
            </a:fld>
            <a:endParaRPr lang="en-US" sz="1000" dirty="0"/>
          </a:p>
        </p:txBody>
      </p:sp>
    </p:spTree>
    <p:extLst>
      <p:ext uri="{BB962C8B-B14F-4D97-AF65-F5344CB8AC3E}">
        <p14:creationId xmlns:p14="http://schemas.microsoft.com/office/powerpoint/2010/main" xmlns="" val="3363946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120" y="-152400"/>
            <a:ext cx="7498080" cy="1143000"/>
          </a:xfrm>
        </p:spPr>
        <p:txBody>
          <a:bodyPr>
            <a:normAutofit/>
          </a:bodyPr>
          <a:lstStyle/>
          <a:p>
            <a:r>
              <a:rPr lang="en-US" sz="3200" b="1" u="sng" dirty="0">
                <a:ln>
                  <a:solidFill>
                    <a:schemeClr val="accent1"/>
                  </a:solidFill>
                </a:ln>
              </a:rPr>
              <a:t>Background of the Study</a:t>
            </a:r>
          </a:p>
        </p:txBody>
      </p:sp>
      <p:sp>
        <p:nvSpPr>
          <p:cNvPr id="3" name="Content Placeholder 2"/>
          <p:cNvSpPr>
            <a:spLocks noGrp="1"/>
          </p:cNvSpPr>
          <p:nvPr>
            <p:ph idx="1"/>
          </p:nvPr>
        </p:nvSpPr>
        <p:spPr>
          <a:xfrm>
            <a:off x="990600" y="1143000"/>
            <a:ext cx="7924800" cy="5181600"/>
          </a:xfrm>
          <a:solidFill>
            <a:srgbClr val="F5D3D3">
              <a:alpha val="38824"/>
            </a:srgbClr>
          </a:solidFill>
        </p:spPr>
        <p:txBody>
          <a:bodyPr>
            <a:noAutofit/>
          </a:bodyPr>
          <a:lstStyle/>
          <a:p>
            <a:pPr algn="just">
              <a:spcBef>
                <a:spcPts val="900"/>
              </a:spcBef>
            </a:pPr>
            <a:r>
              <a:rPr lang="en-US" sz="2000" b="1" u="sng" dirty="0" smtClean="0"/>
              <a:t>The Medical malpractice insurance costs component  of the GPCI</a:t>
            </a:r>
            <a:r>
              <a:rPr lang="en-US" sz="2000" b="1" dirty="0" smtClean="0"/>
              <a:t> is calculated on the basis of information obtained from medical insurance companies and Departments of Health. The data used to calculate the malpractice index for Puerto Rico is more than 10 years old.</a:t>
            </a:r>
          </a:p>
          <a:p>
            <a:pPr algn="just">
              <a:spcBef>
                <a:spcPts val="900"/>
              </a:spcBef>
            </a:pPr>
            <a:r>
              <a:rPr lang="en-US" sz="2000" b="1" u="sng" dirty="0" smtClean="0"/>
              <a:t>Concerns of the Colegio </a:t>
            </a:r>
            <a:r>
              <a:rPr lang="en-US" sz="2000" b="1" u="sng" dirty="0"/>
              <a:t>de Médicos-Cirujanos de Puerto </a:t>
            </a:r>
            <a:r>
              <a:rPr lang="en-US" sz="2000" b="1" u="sng" dirty="0" smtClean="0"/>
              <a:t>Rico:</a:t>
            </a:r>
            <a:r>
              <a:rPr lang="en-US" sz="2000" b="1" dirty="0" smtClean="0"/>
              <a:t> The Colegio is </a:t>
            </a:r>
            <a:r>
              <a:rPr lang="en-US" sz="2000" b="1" dirty="0"/>
              <a:t>concerned that the indexing </a:t>
            </a:r>
            <a:r>
              <a:rPr lang="en-US" sz="2000" b="1" dirty="0" smtClean="0"/>
              <a:t>method </a:t>
            </a:r>
            <a:r>
              <a:rPr lang="en-US" sz="2000" b="1" dirty="0"/>
              <a:t>used by the Center for Medicare and Medicaid Services (CMS) does not accurately reflect the real costs of practicing medicine on the island. If the index is not adjusted to more accurately reflect real costs,  the result may be an exodus of physicians,  and shortages of critical medical services for a rapidly aging population.</a:t>
            </a:r>
          </a:p>
          <a:p>
            <a:pPr>
              <a:spcBef>
                <a:spcPts val="900"/>
              </a:spcBef>
            </a:pPr>
            <a:endParaRPr lang="en-US" sz="2000" u="sng" dirty="0"/>
          </a:p>
        </p:txBody>
      </p:sp>
      <p:sp>
        <p:nvSpPr>
          <p:cNvPr id="4" name="Slide Number Placeholder 3"/>
          <p:cNvSpPr>
            <a:spLocks noGrp="1"/>
          </p:cNvSpPr>
          <p:nvPr>
            <p:ph type="sldNum" sz="quarter" idx="12"/>
          </p:nvPr>
        </p:nvSpPr>
        <p:spPr>
          <a:xfrm>
            <a:off x="8610600" y="6324600"/>
            <a:ext cx="460248" cy="457200"/>
          </a:xfrm>
        </p:spPr>
        <p:txBody>
          <a:bodyPr/>
          <a:lstStyle/>
          <a:p>
            <a:fld id="{EE8461CB-F664-4C6D-9D76-6C1228376BE3}" type="slidenum">
              <a:rPr lang="en-US" sz="1000" smtClean="0"/>
              <a:pPr/>
              <a:t>6</a:t>
            </a:fld>
            <a:endParaRPr lang="en-US" sz="1000" dirty="0"/>
          </a:p>
        </p:txBody>
      </p:sp>
    </p:spTree>
    <p:extLst>
      <p:ext uri="{BB962C8B-B14F-4D97-AF65-F5344CB8AC3E}">
        <p14:creationId xmlns:p14="http://schemas.microsoft.com/office/powerpoint/2010/main" xmlns="" val="377083055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960438"/>
          </a:xfrm>
        </p:spPr>
        <p:txBody>
          <a:bodyPr>
            <a:normAutofit/>
          </a:bodyPr>
          <a:lstStyle/>
          <a:p>
            <a:r>
              <a:rPr lang="en-US" sz="3200" b="1" u="sng" dirty="0" smtClean="0">
                <a:ln>
                  <a:solidFill>
                    <a:schemeClr val="accent1"/>
                  </a:solidFill>
                </a:ln>
                <a:solidFill>
                  <a:schemeClr val="tx2"/>
                </a:solidFill>
              </a:rPr>
              <a:t>Where Did You Study Medicine?</a:t>
            </a:r>
            <a:endParaRPr lang="en-US" sz="32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2266781419"/>
              </p:ext>
            </p:extLst>
          </p:nvPr>
        </p:nvGraphicFramePr>
        <p:xfrm>
          <a:off x="1219200" y="838200"/>
          <a:ext cx="7499350" cy="38862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976532" y="4800600"/>
            <a:ext cx="8153400" cy="1600200"/>
          </a:xfrm>
          <a:prstGeom prst="rect">
            <a:avLst/>
          </a:prstGeom>
          <a:solidFill>
            <a:schemeClr val="accent3">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noAutofit/>
          </a:bodyPr>
          <a:lstStyle/>
          <a:p>
            <a:pPr marL="285750" indent="-285750">
              <a:lnSpc>
                <a:spcPct val="120000"/>
              </a:lnSpc>
              <a:buFont typeface="Arial" pitchFamily="34" charset="0"/>
              <a:buChar char="•"/>
            </a:pPr>
            <a:r>
              <a:rPr lang="en-US" sz="1600" b="1" dirty="0" smtClean="0"/>
              <a:t>Over half (57%) of doctors surveyed studied medicine in Puerto Rico, and 11% studied in the US and 11% in the Dominican Republic . Those that studied in the US, studied in Colorado, New York, Pennsylvania and Washington.</a:t>
            </a:r>
          </a:p>
          <a:p>
            <a:pPr marL="285750" indent="-285750">
              <a:lnSpc>
                <a:spcPct val="120000"/>
              </a:lnSpc>
              <a:buFont typeface="Arial" pitchFamily="34" charset="0"/>
              <a:buChar char="•"/>
            </a:pPr>
            <a:r>
              <a:rPr lang="en-US" sz="1600" b="1" dirty="0" smtClean="0"/>
              <a:t>74% of specialists studied medicine in Puerto Rico and 11% in the US</a:t>
            </a:r>
            <a:endParaRPr lang="en-US" sz="1600" b="1" dirty="0"/>
          </a:p>
        </p:txBody>
      </p:sp>
      <p:sp>
        <p:nvSpPr>
          <p:cNvPr id="7" name="Slide Number Placeholder 6"/>
          <p:cNvSpPr>
            <a:spLocks noGrp="1"/>
          </p:cNvSpPr>
          <p:nvPr>
            <p:ph type="sldNum" sz="quarter" idx="12"/>
          </p:nvPr>
        </p:nvSpPr>
        <p:spPr/>
        <p:txBody>
          <a:bodyPr/>
          <a:lstStyle/>
          <a:p>
            <a:fld id="{EE8461CB-F664-4C6D-9D76-6C1228376BE3}" type="slidenum">
              <a:rPr lang="en-US" sz="1000" smtClean="0"/>
              <a:pPr/>
              <a:t>60</a:t>
            </a:fld>
            <a:endParaRPr lang="en-US" sz="1000" dirty="0"/>
          </a:p>
        </p:txBody>
      </p:sp>
    </p:spTree>
    <p:extLst>
      <p:ext uri="{BB962C8B-B14F-4D97-AF65-F5344CB8AC3E}">
        <p14:creationId xmlns:p14="http://schemas.microsoft.com/office/powerpoint/2010/main" xmlns="" val="7949998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866888" cy="1143000"/>
          </a:xfrm>
        </p:spPr>
        <p:txBody>
          <a:bodyPr>
            <a:normAutofit/>
          </a:bodyPr>
          <a:lstStyle/>
          <a:p>
            <a:r>
              <a:rPr lang="en-US" sz="2800" b="1" u="sng" dirty="0" smtClean="0">
                <a:ln>
                  <a:solidFill>
                    <a:schemeClr val="accent1"/>
                  </a:solidFill>
                </a:ln>
                <a:solidFill>
                  <a:schemeClr val="tx2"/>
                </a:solidFill>
              </a:rPr>
              <a:t>Where did You Do Residency and Specialty?</a:t>
            </a:r>
            <a:endParaRPr lang="en-US" sz="2800" u="sng"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xmlns="" val="1940378858"/>
              </p:ext>
            </p:extLst>
          </p:nvPr>
        </p:nvGraphicFramePr>
        <p:xfrm>
          <a:off x="1066800" y="685800"/>
          <a:ext cx="3962400" cy="35051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ontent Placeholder 3"/>
          <p:cNvGraphicFramePr>
            <a:graphicFrameLocks noGrp="1"/>
          </p:cNvGraphicFramePr>
          <p:nvPr>
            <p:ph sz="half" idx="2"/>
            <p:extLst>
              <p:ext uri="{D42A27DB-BD31-4B8C-83A1-F6EECF244321}">
                <p14:modId xmlns:p14="http://schemas.microsoft.com/office/powerpoint/2010/main" xmlns="" val="910260618"/>
              </p:ext>
            </p:extLst>
          </p:nvPr>
        </p:nvGraphicFramePr>
        <p:xfrm>
          <a:off x="5334000" y="762000"/>
          <a:ext cx="3657600" cy="32766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990600" y="4191000"/>
            <a:ext cx="8077200" cy="2209800"/>
          </a:xfrm>
          <a:prstGeom prst="rect">
            <a:avLst/>
          </a:prstGeom>
          <a:solidFill>
            <a:schemeClr val="accent3">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noAutofit/>
          </a:bodyPr>
          <a:lstStyle/>
          <a:p>
            <a:pPr marL="285750" indent="-285750">
              <a:lnSpc>
                <a:spcPct val="120000"/>
              </a:lnSpc>
              <a:buFont typeface="Arial" pitchFamily="34" charset="0"/>
              <a:buChar char="•"/>
            </a:pPr>
            <a:r>
              <a:rPr lang="en-US" sz="1600" b="1" dirty="0" smtClean="0"/>
              <a:t>51%of all doctors surveyed did their residency in the United States and 46% in Puerto Rico. Of those who did residency in the US,  39% did it in Texas. Specialists even more likely to have completed their residency in US than doctors in general.</a:t>
            </a:r>
          </a:p>
          <a:p>
            <a:pPr marL="285750" indent="-285750">
              <a:lnSpc>
                <a:spcPct val="120000"/>
              </a:lnSpc>
              <a:buFont typeface="Arial" pitchFamily="34" charset="0"/>
              <a:buChar char="•"/>
            </a:pPr>
            <a:r>
              <a:rPr lang="en-US" sz="1600" b="1" dirty="0" smtClean="0"/>
              <a:t>90% of specialists did their specialty in the US, and 10% in Puerto Rico.  Of those who did specialty in US,  the states most mentioned were Florida and Texas.</a:t>
            </a:r>
            <a:endParaRPr lang="en-US" sz="1600" b="1" dirty="0"/>
          </a:p>
        </p:txBody>
      </p:sp>
      <p:sp>
        <p:nvSpPr>
          <p:cNvPr id="7" name="Slide Number Placeholder 6"/>
          <p:cNvSpPr>
            <a:spLocks noGrp="1"/>
          </p:cNvSpPr>
          <p:nvPr>
            <p:ph type="sldNum" sz="quarter" idx="12"/>
          </p:nvPr>
        </p:nvSpPr>
        <p:spPr/>
        <p:txBody>
          <a:bodyPr/>
          <a:lstStyle/>
          <a:p>
            <a:fld id="{EE8461CB-F664-4C6D-9D76-6C1228376BE3}" type="slidenum">
              <a:rPr lang="en-US" sz="1000" smtClean="0"/>
              <a:pPr/>
              <a:t>61</a:t>
            </a:fld>
            <a:endParaRPr lang="en-US" sz="1000" dirty="0"/>
          </a:p>
        </p:txBody>
      </p:sp>
    </p:spTree>
    <p:extLst>
      <p:ext uri="{BB962C8B-B14F-4D97-AF65-F5344CB8AC3E}">
        <p14:creationId xmlns:p14="http://schemas.microsoft.com/office/powerpoint/2010/main" xmlns="" val="16655802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120" y="0"/>
            <a:ext cx="7498080" cy="792162"/>
          </a:xfrm>
        </p:spPr>
        <p:txBody>
          <a:bodyPr>
            <a:noAutofit/>
          </a:bodyPr>
          <a:lstStyle/>
          <a:p>
            <a:r>
              <a:rPr lang="en-US" sz="3200" b="1" u="sng" dirty="0" smtClean="0">
                <a:ln>
                  <a:solidFill>
                    <a:schemeClr val="accent1"/>
                  </a:solidFill>
                </a:ln>
                <a:solidFill>
                  <a:schemeClr val="tx2"/>
                </a:solidFill>
              </a:rPr>
              <a:t>Medical Career  in Puerto Rico </a:t>
            </a:r>
            <a:endParaRPr lang="en-US" sz="3200" u="sng" dirty="0"/>
          </a:p>
        </p:txBody>
      </p:sp>
      <p:sp>
        <p:nvSpPr>
          <p:cNvPr id="3" name="Content Placeholder 2"/>
          <p:cNvSpPr>
            <a:spLocks noGrp="1"/>
          </p:cNvSpPr>
          <p:nvPr>
            <p:ph idx="1"/>
          </p:nvPr>
        </p:nvSpPr>
        <p:spPr>
          <a:xfrm>
            <a:off x="1054608" y="990600"/>
            <a:ext cx="7860792" cy="5257800"/>
          </a:xfrm>
          <a:solidFill>
            <a:schemeClr val="accent5">
              <a:lumMod val="20000"/>
              <a:lumOff val="80000"/>
            </a:schemeClr>
          </a:solidFill>
        </p:spPr>
        <p:txBody>
          <a:bodyPr>
            <a:normAutofit fontScale="55000" lnSpcReduction="20000"/>
          </a:bodyPr>
          <a:lstStyle/>
          <a:p>
            <a:pPr algn="just">
              <a:lnSpc>
                <a:spcPct val="110000"/>
              </a:lnSpc>
            </a:pPr>
            <a:r>
              <a:rPr lang="en-US" b="1" dirty="0" smtClean="0"/>
              <a:t>66% of the doctors surveyed had practiced medicine in Puerto Rico</a:t>
            </a:r>
          </a:p>
          <a:p>
            <a:pPr algn="just">
              <a:lnSpc>
                <a:spcPct val="110000"/>
              </a:lnSpc>
            </a:pPr>
            <a:r>
              <a:rPr lang="en-US" b="1" dirty="0" smtClean="0"/>
              <a:t>Average number of years practiced medicine in PR: 8</a:t>
            </a:r>
          </a:p>
          <a:p>
            <a:pPr algn="just">
              <a:lnSpc>
                <a:spcPct val="110000"/>
              </a:lnSpc>
            </a:pPr>
            <a:r>
              <a:rPr lang="en-US" b="1" dirty="0" smtClean="0"/>
              <a:t>While practicing medicine in Puerto Rico, 43% were salaried employees at a medical group, clinic or hospital, 30% were self-employed or partners in a medical group,  and 26% were both</a:t>
            </a:r>
          </a:p>
          <a:p>
            <a:pPr algn="just">
              <a:lnSpc>
                <a:spcPct val="110000"/>
              </a:lnSpc>
            </a:pPr>
            <a:r>
              <a:rPr lang="en-US" b="1" dirty="0" smtClean="0"/>
              <a:t>68% treated Medicare or Medicare Advantage patients. </a:t>
            </a:r>
          </a:p>
          <a:p>
            <a:pPr lvl="1" algn="just">
              <a:lnSpc>
                <a:spcPct val="110000"/>
              </a:lnSpc>
            </a:pPr>
            <a:r>
              <a:rPr lang="en-US" sz="3100" b="1" dirty="0" smtClean="0"/>
              <a:t>33% of these doctors had a clientele in which Medicare patients predominated (61% to 100%)</a:t>
            </a:r>
          </a:p>
          <a:p>
            <a:pPr lvl="1" algn="just">
              <a:lnSpc>
                <a:spcPct val="110000"/>
              </a:lnSpc>
            </a:pPr>
            <a:r>
              <a:rPr lang="en-US" sz="3100" b="1" dirty="0" smtClean="0"/>
              <a:t>17% had a clientele in which Medicare patients accounted for 41% to 60%</a:t>
            </a:r>
          </a:p>
          <a:p>
            <a:pPr lvl="1" algn="just">
              <a:lnSpc>
                <a:spcPct val="110000"/>
              </a:lnSpc>
            </a:pPr>
            <a:r>
              <a:rPr lang="en-US" sz="3100" b="1" dirty="0" smtClean="0"/>
              <a:t>50% had a clientele in which Medicare patients accounted for 40% or less</a:t>
            </a:r>
          </a:p>
          <a:p>
            <a:pPr algn="just">
              <a:lnSpc>
                <a:spcPct val="110000"/>
              </a:lnSpc>
            </a:pPr>
            <a:r>
              <a:rPr lang="en-US" b="1" dirty="0" smtClean="0"/>
              <a:t>74% were dissatisfied with doctor’s salaries in Puerto Rico (57% were very dissatisfied and 17% were somewhat dissatisfied)</a:t>
            </a:r>
          </a:p>
          <a:p>
            <a:pPr algn="just">
              <a:lnSpc>
                <a:spcPct val="110000"/>
              </a:lnSpc>
            </a:pPr>
            <a:r>
              <a:rPr lang="en-US" b="1" dirty="0"/>
              <a:t>Of these doctors who </a:t>
            </a:r>
            <a:r>
              <a:rPr lang="en-US" b="1" dirty="0" smtClean="0"/>
              <a:t>had </a:t>
            </a:r>
            <a:r>
              <a:rPr lang="en-US" b="1" dirty="0"/>
              <a:t>practiced in Puerto Rico, 45% moved their practice to the US mainland between 1986 and 1995, and 55% moved their practice between 2002 and 2012</a:t>
            </a:r>
          </a:p>
          <a:p>
            <a:pPr>
              <a:lnSpc>
                <a:spcPct val="110000"/>
              </a:lnSpc>
            </a:pPr>
            <a:endParaRPr lang="en-US" b="1" dirty="0"/>
          </a:p>
          <a:p>
            <a:pPr>
              <a:lnSpc>
                <a:spcPct val="110000"/>
              </a:lnSpc>
            </a:pPr>
            <a:endParaRPr lang="en-US" dirty="0" smtClean="0"/>
          </a:p>
          <a:p>
            <a:pPr>
              <a:lnSpc>
                <a:spcPct val="110000"/>
              </a:lnSpc>
            </a:pPr>
            <a:endParaRPr lang="en-US" dirty="0" smtClean="0"/>
          </a:p>
        </p:txBody>
      </p:sp>
      <p:sp>
        <p:nvSpPr>
          <p:cNvPr id="4" name="Slide Number Placeholder 3"/>
          <p:cNvSpPr>
            <a:spLocks noGrp="1"/>
          </p:cNvSpPr>
          <p:nvPr>
            <p:ph type="sldNum" sz="quarter" idx="12"/>
          </p:nvPr>
        </p:nvSpPr>
        <p:spPr/>
        <p:txBody>
          <a:bodyPr/>
          <a:lstStyle/>
          <a:p>
            <a:fld id="{EE8461CB-F664-4C6D-9D76-6C1228376BE3}" type="slidenum">
              <a:rPr lang="en-US" sz="1000" smtClean="0"/>
              <a:pPr/>
              <a:t>62</a:t>
            </a:fld>
            <a:endParaRPr lang="en-US" sz="1000" dirty="0"/>
          </a:p>
        </p:txBody>
      </p:sp>
    </p:spTree>
    <p:extLst>
      <p:ext uri="{BB962C8B-B14F-4D97-AF65-F5344CB8AC3E}">
        <p14:creationId xmlns:p14="http://schemas.microsoft.com/office/powerpoint/2010/main" xmlns="" val="11615908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120" y="-76200"/>
            <a:ext cx="7498080" cy="1143000"/>
          </a:xfrm>
        </p:spPr>
        <p:txBody>
          <a:bodyPr>
            <a:noAutofit/>
          </a:bodyPr>
          <a:lstStyle/>
          <a:p>
            <a:r>
              <a:rPr lang="en-US" sz="3200" b="1" u="sng" dirty="0" smtClean="0">
                <a:ln>
                  <a:solidFill>
                    <a:schemeClr val="accent1"/>
                  </a:solidFill>
                </a:ln>
                <a:solidFill>
                  <a:schemeClr val="tx2"/>
                </a:solidFill>
              </a:rPr>
              <a:t>Medical Career in the United States</a:t>
            </a:r>
            <a:endParaRPr lang="en-US" sz="3200" u="sng" dirty="0"/>
          </a:p>
        </p:txBody>
      </p:sp>
      <p:sp>
        <p:nvSpPr>
          <p:cNvPr id="3" name="Content Placeholder 2"/>
          <p:cNvSpPr>
            <a:spLocks noGrp="1"/>
          </p:cNvSpPr>
          <p:nvPr>
            <p:ph idx="1"/>
          </p:nvPr>
        </p:nvSpPr>
        <p:spPr>
          <a:xfrm>
            <a:off x="990600" y="1066800"/>
            <a:ext cx="8001000" cy="5257800"/>
          </a:xfrm>
          <a:solidFill>
            <a:schemeClr val="accent1">
              <a:lumMod val="40000"/>
              <a:lumOff val="60000"/>
            </a:schemeClr>
          </a:solidFill>
        </p:spPr>
        <p:txBody>
          <a:bodyPr>
            <a:noAutofit/>
          </a:bodyPr>
          <a:lstStyle/>
          <a:p>
            <a:pPr algn="just">
              <a:lnSpc>
                <a:spcPct val="120000"/>
              </a:lnSpc>
            </a:pPr>
            <a:r>
              <a:rPr lang="en-US" sz="1600" b="1" dirty="0" smtClean="0"/>
              <a:t>Average number of years practiced medicine in the United States: 18</a:t>
            </a:r>
          </a:p>
          <a:p>
            <a:pPr algn="just">
              <a:lnSpc>
                <a:spcPct val="120000"/>
              </a:lnSpc>
            </a:pPr>
            <a:r>
              <a:rPr lang="en-US" sz="1600" b="1" dirty="0"/>
              <a:t>The average number of years </a:t>
            </a:r>
            <a:r>
              <a:rPr lang="en-US" sz="1600" b="1" dirty="0" smtClean="0"/>
              <a:t>doctors </a:t>
            </a:r>
            <a:r>
              <a:rPr lang="en-US" sz="1600" b="1" dirty="0"/>
              <a:t>had practiced medicine in any location: 27 </a:t>
            </a:r>
          </a:p>
          <a:p>
            <a:pPr algn="just">
              <a:lnSpc>
                <a:spcPct val="120000"/>
              </a:lnSpc>
            </a:pPr>
            <a:r>
              <a:rPr lang="en-US" sz="1600" b="1" dirty="0" smtClean="0"/>
              <a:t>Doctors were most likely to have their present practice in Florida or Texas</a:t>
            </a:r>
          </a:p>
          <a:p>
            <a:pPr algn="just">
              <a:lnSpc>
                <a:spcPct val="120000"/>
              </a:lnSpc>
            </a:pPr>
            <a:r>
              <a:rPr lang="en-US" sz="1600" b="1" dirty="0" smtClean="0"/>
              <a:t>74% have a full time medical practice in the US, 17% have a part time practice, and the rest didn’t answer the question</a:t>
            </a:r>
          </a:p>
          <a:p>
            <a:pPr algn="just">
              <a:lnSpc>
                <a:spcPct val="120000"/>
              </a:lnSpc>
            </a:pPr>
            <a:r>
              <a:rPr lang="en-US" sz="1600" b="1" dirty="0" smtClean="0"/>
              <a:t>57</a:t>
            </a:r>
            <a:r>
              <a:rPr lang="en-US" sz="1600" b="1" dirty="0"/>
              <a:t>% are salaried employee in medical group, hospital or </a:t>
            </a:r>
            <a:r>
              <a:rPr lang="en-US" sz="1600" b="1" dirty="0" smtClean="0"/>
              <a:t>clinic, 29</a:t>
            </a:r>
            <a:r>
              <a:rPr lang="en-US" sz="1600" b="1" dirty="0"/>
              <a:t>% are self-employed or work as partner in a medical group</a:t>
            </a:r>
            <a:r>
              <a:rPr lang="en-US" sz="1600" b="1" dirty="0" smtClean="0"/>
              <a:t>, </a:t>
            </a:r>
            <a:r>
              <a:rPr lang="en-US" sz="1600" b="1" dirty="0"/>
              <a:t>and the rest are retired or didn’t </a:t>
            </a:r>
            <a:r>
              <a:rPr lang="en-US" sz="1600" b="1" dirty="0" smtClean="0"/>
              <a:t>respond</a:t>
            </a:r>
          </a:p>
          <a:p>
            <a:pPr algn="just">
              <a:lnSpc>
                <a:spcPct val="120000"/>
              </a:lnSpc>
            </a:pPr>
            <a:r>
              <a:rPr lang="en-US" sz="1600" b="1" dirty="0"/>
              <a:t>80% said their salary has increased since practicing in the United States</a:t>
            </a:r>
          </a:p>
          <a:p>
            <a:pPr marL="612648" lvl="2" indent="-283464" algn="just">
              <a:lnSpc>
                <a:spcPct val="120000"/>
              </a:lnSpc>
              <a:spcBef>
                <a:spcPts val="600"/>
              </a:spcBef>
              <a:buSzPct val="80000"/>
              <a:buFont typeface="Wingdings 2"/>
              <a:buChar char=""/>
            </a:pPr>
            <a:r>
              <a:rPr lang="en-US" sz="1600" b="1" dirty="0"/>
              <a:t>Of those reporting an increase, 50% said their earnings increased more than 100%, 15% said between 81% and 100%, 15% said between 41% and 60%, 4% said between 21% and 40%, and 15% said 20% or </a:t>
            </a:r>
            <a:r>
              <a:rPr lang="en-US" sz="1600" b="1" dirty="0" smtClean="0"/>
              <a:t>less</a:t>
            </a:r>
            <a:endParaRPr lang="en-US" sz="1200" b="1" dirty="0" smtClean="0"/>
          </a:p>
          <a:p>
            <a:pPr algn="just">
              <a:lnSpc>
                <a:spcPct val="120000"/>
              </a:lnSpc>
            </a:pPr>
            <a:r>
              <a:rPr lang="en-US" sz="1600" b="1" dirty="0"/>
              <a:t>60% would </a:t>
            </a:r>
            <a:r>
              <a:rPr lang="en-US" sz="1600" b="1" u="sng" dirty="0"/>
              <a:t>not</a:t>
            </a:r>
            <a:r>
              <a:rPr lang="en-US" sz="1600" b="1" dirty="0"/>
              <a:t> consider moving their medical practice to Puerto Rico, 31% were not sure, and only 6% said </a:t>
            </a:r>
            <a:r>
              <a:rPr lang="en-US" sz="1600" b="1" dirty="0" smtClean="0"/>
              <a:t>yes.</a:t>
            </a:r>
            <a:endParaRPr lang="en-US" sz="1600" dirty="0" smtClean="0"/>
          </a:p>
          <a:p>
            <a:pPr>
              <a:lnSpc>
                <a:spcPct val="120000"/>
              </a:lnSpc>
            </a:pPr>
            <a:endParaRPr lang="en-US" sz="1600" dirty="0" smtClean="0"/>
          </a:p>
        </p:txBody>
      </p:sp>
      <p:sp>
        <p:nvSpPr>
          <p:cNvPr id="4" name="Slide Number Placeholder 3"/>
          <p:cNvSpPr>
            <a:spLocks noGrp="1"/>
          </p:cNvSpPr>
          <p:nvPr>
            <p:ph type="sldNum" sz="quarter" idx="12"/>
          </p:nvPr>
        </p:nvSpPr>
        <p:spPr/>
        <p:txBody>
          <a:bodyPr/>
          <a:lstStyle/>
          <a:p>
            <a:fld id="{EE8461CB-F664-4C6D-9D76-6C1228376BE3}" type="slidenum">
              <a:rPr lang="en-US" sz="1000" smtClean="0"/>
              <a:pPr/>
              <a:t>63</a:t>
            </a:fld>
            <a:endParaRPr lang="en-US" sz="1000" dirty="0"/>
          </a:p>
        </p:txBody>
      </p:sp>
    </p:spTree>
    <p:extLst>
      <p:ext uri="{BB962C8B-B14F-4D97-AF65-F5344CB8AC3E}">
        <p14:creationId xmlns:p14="http://schemas.microsoft.com/office/powerpoint/2010/main" xmlns="" val="218950624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498080" cy="1020762"/>
          </a:xfrm>
        </p:spPr>
        <p:txBody>
          <a:bodyPr>
            <a:normAutofit/>
          </a:bodyPr>
          <a:lstStyle/>
          <a:p>
            <a:r>
              <a:rPr lang="en-US" sz="3200" b="1" u="sng" dirty="0" smtClean="0">
                <a:ln>
                  <a:solidFill>
                    <a:schemeClr val="accent1"/>
                  </a:solidFill>
                </a:ln>
                <a:solidFill>
                  <a:schemeClr val="tx2"/>
                </a:solidFill>
              </a:rPr>
              <a:t>Work Scenario: Doctors in USA</a:t>
            </a:r>
            <a:endParaRPr lang="en-US" sz="36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793691961"/>
              </p:ext>
            </p:extLst>
          </p:nvPr>
        </p:nvGraphicFramePr>
        <p:xfrm>
          <a:off x="1371600" y="990600"/>
          <a:ext cx="7499350" cy="36576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990600" y="4724400"/>
            <a:ext cx="8153400" cy="167640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normAutofit/>
          </a:bodyPr>
          <a:lstStyle/>
          <a:p>
            <a:pPr>
              <a:lnSpc>
                <a:spcPct val="110000"/>
              </a:lnSpc>
              <a:buFont typeface="Arial" pitchFamily="34" charset="0"/>
              <a:buChar char="•"/>
            </a:pPr>
            <a:r>
              <a:rPr lang="en-US" b="1" dirty="0" smtClean="0"/>
              <a:t>23% are in a private medical group, 20% in private practice (I’m the only doctor) and 20% in government</a:t>
            </a:r>
          </a:p>
          <a:p>
            <a:pPr>
              <a:lnSpc>
                <a:spcPct val="110000"/>
              </a:lnSpc>
              <a:buFont typeface="Arial" pitchFamily="34" charset="0"/>
              <a:buChar char="•"/>
            </a:pPr>
            <a:r>
              <a:rPr lang="en-US" b="1" dirty="0" smtClean="0"/>
              <a:t>50% of those in a private medical group said the number of doctors in the group was between 7 and 10,  25% said between 17 and 20, and 25% said between 37 and 45</a:t>
            </a:r>
            <a:endParaRPr lang="en-US" b="1" dirty="0"/>
          </a:p>
        </p:txBody>
      </p:sp>
      <p:sp>
        <p:nvSpPr>
          <p:cNvPr id="5" name="Slide Number Placeholder 4"/>
          <p:cNvSpPr>
            <a:spLocks noGrp="1"/>
          </p:cNvSpPr>
          <p:nvPr>
            <p:ph type="sldNum" sz="quarter" idx="12"/>
          </p:nvPr>
        </p:nvSpPr>
        <p:spPr/>
        <p:txBody>
          <a:bodyPr/>
          <a:lstStyle/>
          <a:p>
            <a:fld id="{EE8461CB-F664-4C6D-9D76-6C1228376BE3}" type="slidenum">
              <a:rPr lang="en-US" sz="1000" smtClean="0"/>
              <a:pPr/>
              <a:t>64</a:t>
            </a:fld>
            <a:endParaRPr lang="en-US" sz="1000" dirty="0"/>
          </a:p>
        </p:txBody>
      </p:sp>
    </p:spTree>
    <p:extLst>
      <p:ext uri="{BB962C8B-B14F-4D97-AF65-F5344CB8AC3E}">
        <p14:creationId xmlns:p14="http://schemas.microsoft.com/office/powerpoint/2010/main" xmlns="" val="18057145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8153400" cy="1143000"/>
          </a:xfrm>
        </p:spPr>
        <p:txBody>
          <a:bodyPr>
            <a:normAutofit/>
          </a:bodyPr>
          <a:lstStyle/>
          <a:p>
            <a:r>
              <a:rPr lang="en-US" sz="2800" b="1" u="sng" dirty="0" smtClean="0">
                <a:ln>
                  <a:solidFill>
                    <a:schemeClr val="accent1"/>
                  </a:solidFill>
                </a:ln>
                <a:solidFill>
                  <a:schemeClr val="tx2"/>
                </a:solidFill>
              </a:rPr>
              <a:t>What Motivated </a:t>
            </a:r>
            <a:r>
              <a:rPr lang="en-US" sz="2800" b="1" u="sng" dirty="0">
                <a:ln>
                  <a:solidFill>
                    <a:schemeClr val="accent1"/>
                  </a:solidFill>
                </a:ln>
                <a:solidFill>
                  <a:schemeClr val="tx2"/>
                </a:solidFill>
              </a:rPr>
              <a:t>Y</a:t>
            </a:r>
            <a:r>
              <a:rPr lang="en-US" sz="2800" b="1" u="sng" dirty="0" smtClean="0">
                <a:ln>
                  <a:solidFill>
                    <a:schemeClr val="accent1"/>
                  </a:solidFill>
                </a:ln>
                <a:solidFill>
                  <a:schemeClr val="tx2"/>
                </a:solidFill>
              </a:rPr>
              <a:t>ou to Move to the United States?</a:t>
            </a:r>
            <a:endParaRPr lang="en-US" sz="32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633844035"/>
              </p:ext>
            </p:extLst>
          </p:nvPr>
        </p:nvGraphicFramePr>
        <p:xfrm>
          <a:off x="1435100" y="1447800"/>
          <a:ext cx="7499350" cy="48006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EE8461CB-F664-4C6D-9D76-6C1228376BE3}" type="slidenum">
              <a:rPr lang="en-US" sz="1000" smtClean="0"/>
              <a:pPr/>
              <a:t>65</a:t>
            </a:fld>
            <a:endParaRPr lang="en-US" sz="1000" dirty="0"/>
          </a:p>
        </p:txBody>
      </p:sp>
    </p:spTree>
    <p:extLst>
      <p:ext uri="{BB962C8B-B14F-4D97-AF65-F5344CB8AC3E}">
        <p14:creationId xmlns:p14="http://schemas.microsoft.com/office/powerpoint/2010/main" xmlns="" val="187123666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498080" cy="1143000"/>
          </a:xfrm>
        </p:spPr>
        <p:txBody>
          <a:bodyPr>
            <a:normAutofit/>
          </a:bodyPr>
          <a:lstStyle/>
          <a:p>
            <a:r>
              <a:rPr lang="en-US" sz="3200" b="1" u="sng" dirty="0">
                <a:ln>
                  <a:solidFill>
                    <a:schemeClr val="accent1"/>
                  </a:solidFill>
                </a:ln>
                <a:solidFill>
                  <a:schemeClr val="tx2"/>
                </a:solidFill>
              </a:rPr>
              <a:t>Factors that could Motivate You to Move Medical Practice to PR</a:t>
            </a:r>
            <a:endParaRPr lang="en-US" sz="36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935155392"/>
              </p:ext>
            </p:extLst>
          </p:nvPr>
        </p:nvGraphicFramePr>
        <p:xfrm>
          <a:off x="1295400" y="1295400"/>
          <a:ext cx="7499350" cy="48006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EE8461CB-F664-4C6D-9D76-6C1228376BE3}" type="slidenum">
              <a:rPr lang="en-US" smtClean="0"/>
              <a:pPr/>
              <a:t>66</a:t>
            </a:fld>
            <a:endParaRPr lang="en-US" dirty="0"/>
          </a:p>
        </p:txBody>
      </p:sp>
    </p:spTree>
    <p:extLst>
      <p:ext uri="{BB962C8B-B14F-4D97-AF65-F5344CB8AC3E}">
        <p14:creationId xmlns:p14="http://schemas.microsoft.com/office/powerpoint/2010/main" xmlns="" val="29147313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960120" y="-228600"/>
            <a:ext cx="7498080" cy="1143000"/>
          </a:xfrm>
        </p:spPr>
        <p:txBody>
          <a:bodyPr>
            <a:normAutofit/>
          </a:bodyPr>
          <a:lstStyle/>
          <a:p>
            <a:r>
              <a:rPr lang="en-US" sz="3200" b="1" u="sng" dirty="0" smtClean="0">
                <a:ln>
                  <a:solidFill>
                    <a:schemeClr val="accent1"/>
                  </a:solidFill>
                </a:ln>
                <a:solidFill>
                  <a:schemeClr val="tx2"/>
                </a:solidFill>
              </a:rPr>
              <a:t>Concerns of Emigrant Doctors</a:t>
            </a:r>
            <a:endParaRPr lang="en-US" sz="3200" b="1" u="sng" dirty="0">
              <a:ln>
                <a:solidFill>
                  <a:schemeClr val="accent1"/>
                </a:solidFill>
              </a:ln>
              <a:solidFill>
                <a:schemeClr val="tx2"/>
              </a:solidFill>
            </a:endParaRPr>
          </a:p>
        </p:txBody>
      </p:sp>
      <p:graphicFrame>
        <p:nvGraphicFramePr>
          <p:cNvPr id="15" name="Content Placeholder 14"/>
          <p:cNvGraphicFramePr>
            <a:graphicFrameLocks noGrp="1"/>
          </p:cNvGraphicFramePr>
          <p:nvPr>
            <p:ph idx="1"/>
            <p:extLst>
              <p:ext uri="{D42A27DB-BD31-4B8C-83A1-F6EECF244321}">
                <p14:modId xmlns:p14="http://schemas.microsoft.com/office/powerpoint/2010/main" xmlns="" val="2161632686"/>
              </p:ext>
            </p:extLst>
          </p:nvPr>
        </p:nvGraphicFramePr>
        <p:xfrm>
          <a:off x="1295400" y="990600"/>
          <a:ext cx="749935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990600" y="5867400"/>
            <a:ext cx="8153400" cy="567452"/>
          </a:xfrm>
          <a:prstGeom prst="rect">
            <a:avLst/>
          </a:prstGeom>
          <a:solidFill>
            <a:schemeClr val="tx2">
              <a:lumMod val="40000"/>
              <a:lumOff val="60000"/>
            </a:schemeClr>
          </a:solidFill>
        </p:spPr>
        <p:txBody>
          <a:bodyPr wrap="none" rtlCol="0">
            <a:normAutofit/>
          </a:bodyPr>
          <a:lstStyle/>
          <a:p>
            <a:r>
              <a:rPr lang="en-US" sz="1400" b="1" dirty="0" smtClean="0"/>
              <a:t>Total more than 100% because some doctors made more than one point in their comments</a:t>
            </a:r>
            <a:endParaRPr lang="en-US" sz="1400" b="1" dirty="0"/>
          </a:p>
        </p:txBody>
      </p:sp>
      <p:sp>
        <p:nvSpPr>
          <p:cNvPr id="5" name="Slide Number Placeholder 4"/>
          <p:cNvSpPr>
            <a:spLocks noGrp="1"/>
          </p:cNvSpPr>
          <p:nvPr>
            <p:ph type="sldNum" sz="quarter" idx="12"/>
          </p:nvPr>
        </p:nvSpPr>
        <p:spPr/>
        <p:txBody>
          <a:bodyPr/>
          <a:lstStyle/>
          <a:p>
            <a:fld id="{EE8461CB-F664-4C6D-9D76-6C1228376BE3}" type="slidenum">
              <a:rPr lang="en-US" smtClean="0"/>
              <a:pPr/>
              <a:t>67</a:t>
            </a:fld>
            <a:endParaRPr lang="en-US" dirty="0"/>
          </a:p>
        </p:txBody>
      </p:sp>
    </p:spTree>
    <p:extLst>
      <p:ext uri="{BB962C8B-B14F-4D97-AF65-F5344CB8AC3E}">
        <p14:creationId xmlns:p14="http://schemas.microsoft.com/office/powerpoint/2010/main" xmlns="" val="55858043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120" y="-304800"/>
            <a:ext cx="7498080" cy="1143000"/>
          </a:xfrm>
        </p:spPr>
        <p:txBody>
          <a:bodyPr>
            <a:normAutofit/>
          </a:bodyPr>
          <a:lstStyle/>
          <a:p>
            <a:r>
              <a:rPr lang="en-US" sz="3200" u="sng" dirty="0">
                <a:ln>
                  <a:solidFill>
                    <a:schemeClr val="accent1"/>
                  </a:solidFill>
                </a:ln>
                <a:solidFill>
                  <a:schemeClr val="tx2"/>
                </a:solidFill>
              </a:rPr>
              <a:t>Concerns of Emigrant Doctors</a:t>
            </a:r>
            <a:endParaRPr lang="en-US" sz="3200" u="sng" dirty="0"/>
          </a:p>
        </p:txBody>
      </p:sp>
      <p:sp>
        <p:nvSpPr>
          <p:cNvPr id="3" name="Content Placeholder 2"/>
          <p:cNvSpPr>
            <a:spLocks noGrp="1"/>
          </p:cNvSpPr>
          <p:nvPr>
            <p:ph idx="1"/>
          </p:nvPr>
        </p:nvSpPr>
        <p:spPr>
          <a:xfrm>
            <a:off x="990600" y="762000"/>
            <a:ext cx="7924800" cy="5715000"/>
          </a:xfrm>
        </p:spPr>
        <p:txBody>
          <a:bodyPr>
            <a:normAutofit fontScale="47500" lnSpcReduction="20000"/>
          </a:bodyPr>
          <a:lstStyle/>
          <a:p>
            <a:pPr algn="just">
              <a:spcAft>
                <a:spcPts val="600"/>
              </a:spcAft>
            </a:pPr>
            <a:r>
              <a:rPr lang="en-US" sz="3400" b="1" dirty="0" smtClean="0"/>
              <a:t>33% of the 15 doctors who offered additional comments after completing the survey mentioned the low fees for medical services paid in Puerto Rico by the Commonwealth Government Health Plan (</a:t>
            </a:r>
            <a:r>
              <a:rPr lang="en-US" sz="3400" b="1" dirty="0" err="1" smtClean="0"/>
              <a:t>Mi</a:t>
            </a:r>
            <a:r>
              <a:rPr lang="en-US" sz="3400" b="1" dirty="0" smtClean="0"/>
              <a:t> </a:t>
            </a:r>
            <a:r>
              <a:rPr lang="en-US" sz="3400" b="1" dirty="0" err="1" smtClean="0"/>
              <a:t>Salud</a:t>
            </a:r>
            <a:r>
              <a:rPr lang="en-US" sz="3400" b="1" dirty="0" smtClean="0"/>
              <a:t>),  private health plans, and Medicare and/or  mentioned the disparity between fees in the US and Puerto Rico </a:t>
            </a:r>
          </a:p>
          <a:p>
            <a:pPr algn="just">
              <a:spcAft>
                <a:spcPts val="600"/>
              </a:spcAft>
            </a:pPr>
            <a:r>
              <a:rPr lang="en-US" sz="3400" b="1" dirty="0" smtClean="0"/>
              <a:t>27% mentioned that salaries for medical practitioners are too low in Puerto Rico and/or better in the United States</a:t>
            </a:r>
          </a:p>
          <a:p>
            <a:pPr algn="just">
              <a:spcAft>
                <a:spcPts val="600"/>
              </a:spcAft>
            </a:pPr>
            <a:r>
              <a:rPr lang="en-US" sz="3400" b="1" dirty="0" smtClean="0"/>
              <a:t>20% said that Puerto Rico would never get parity or fair treatment from Medicare unless the island becomes a state</a:t>
            </a:r>
          </a:p>
          <a:p>
            <a:pPr algn="just">
              <a:spcAft>
                <a:spcPts val="600"/>
              </a:spcAft>
            </a:pPr>
            <a:r>
              <a:rPr lang="en-US" sz="3400" b="1" dirty="0" smtClean="0"/>
              <a:t>20% said that most doctors who emigrate do so with regret, because they would rather stay on the island and serve the people of Puerto Rico</a:t>
            </a:r>
          </a:p>
          <a:p>
            <a:pPr algn="just">
              <a:spcAft>
                <a:spcPts val="600"/>
              </a:spcAft>
            </a:pPr>
            <a:r>
              <a:rPr lang="en-US" sz="3400" b="1" dirty="0" smtClean="0"/>
              <a:t>13% complained of poor working conditions or no good jobs available in PR </a:t>
            </a:r>
          </a:p>
          <a:p>
            <a:pPr algn="just">
              <a:spcAft>
                <a:spcPts val="600"/>
              </a:spcAft>
            </a:pPr>
            <a:r>
              <a:rPr lang="en-US" sz="3400" b="1" dirty="0" smtClean="0"/>
              <a:t>13% said the quality of life is better in the US</a:t>
            </a:r>
          </a:p>
          <a:p>
            <a:pPr algn="just">
              <a:spcAft>
                <a:spcPts val="600"/>
              </a:spcAft>
            </a:pPr>
            <a:r>
              <a:rPr lang="en-US" sz="3400" b="1" dirty="0" smtClean="0"/>
              <a:t>Other individual comments:</a:t>
            </a:r>
          </a:p>
          <a:p>
            <a:pPr lvl="1" algn="just">
              <a:spcAft>
                <a:spcPts val="600"/>
              </a:spcAft>
            </a:pPr>
            <a:r>
              <a:rPr lang="en-US" sz="3200" b="1" dirty="0" smtClean="0"/>
              <a:t>Puerto Rico is no longer in the vanguard of medicine</a:t>
            </a:r>
          </a:p>
          <a:p>
            <a:pPr lvl="1" algn="just">
              <a:spcAft>
                <a:spcPts val="600"/>
              </a:spcAft>
            </a:pPr>
            <a:r>
              <a:rPr lang="en-US" sz="3200" b="1" dirty="0" smtClean="0"/>
              <a:t>Health insurers in PR dictate how to treat patients for the benefit of the companies</a:t>
            </a:r>
          </a:p>
          <a:p>
            <a:pPr lvl="1" algn="just">
              <a:spcAft>
                <a:spcPts val="600"/>
              </a:spcAft>
            </a:pPr>
            <a:r>
              <a:rPr lang="en-US" sz="3200" b="1" dirty="0" smtClean="0"/>
              <a:t>The United States has gained quality doctors due to the migration from PR</a:t>
            </a:r>
          </a:p>
          <a:p>
            <a:pPr lvl="1" algn="just">
              <a:spcAft>
                <a:spcPts val="600"/>
              </a:spcAft>
            </a:pPr>
            <a:r>
              <a:rPr lang="en-US" sz="3200" b="1" dirty="0" smtClean="0"/>
              <a:t>Development of Community Health Clinics in PR with FTCA protection against malpractice would reduce the exodus of OB-GYN specialists</a:t>
            </a:r>
            <a:endParaRPr lang="en-US" sz="3200" b="1" dirty="0"/>
          </a:p>
        </p:txBody>
      </p:sp>
      <p:sp>
        <p:nvSpPr>
          <p:cNvPr id="4" name="Slide Number Placeholder 3"/>
          <p:cNvSpPr>
            <a:spLocks noGrp="1"/>
          </p:cNvSpPr>
          <p:nvPr>
            <p:ph type="sldNum" sz="quarter" idx="12"/>
          </p:nvPr>
        </p:nvSpPr>
        <p:spPr/>
        <p:txBody>
          <a:bodyPr/>
          <a:lstStyle/>
          <a:p>
            <a:fld id="{EE8461CB-F664-4C6D-9D76-6C1228376BE3}" type="slidenum">
              <a:rPr lang="en-US" smtClean="0"/>
              <a:pPr/>
              <a:t>68</a:t>
            </a:fld>
            <a:endParaRPr lang="en-US" dirty="0"/>
          </a:p>
        </p:txBody>
      </p:sp>
    </p:spTree>
    <p:extLst>
      <p:ext uri="{BB962C8B-B14F-4D97-AF65-F5344CB8AC3E}">
        <p14:creationId xmlns:p14="http://schemas.microsoft.com/office/powerpoint/2010/main" xmlns="" val="211278786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90600" y="1524000"/>
            <a:ext cx="8153400" cy="3048000"/>
          </a:xfrm>
        </p:spPr>
        <p:style>
          <a:lnRef idx="0">
            <a:schemeClr val="accent6"/>
          </a:lnRef>
          <a:fillRef idx="3">
            <a:schemeClr val="accent6"/>
          </a:fillRef>
          <a:effectRef idx="3">
            <a:schemeClr val="accent6"/>
          </a:effectRef>
          <a:fontRef idx="minor">
            <a:schemeClr val="lt1"/>
          </a:fontRef>
        </p:style>
        <p:txBody>
          <a:bodyPr>
            <a:normAutofit fontScale="90000"/>
          </a:bodyPr>
          <a:lstStyle/>
          <a:p>
            <a:pPr algn="r"/>
            <a:r>
              <a:rPr lang="en-US" sz="4000" b="1" dirty="0" smtClean="0">
                <a:ln>
                  <a:solidFill>
                    <a:schemeClr val="accent1"/>
                  </a:solidFill>
                </a:ln>
              </a:rPr>
              <a:t>Conclusion:</a:t>
            </a:r>
            <a:br>
              <a:rPr lang="en-US" sz="4000" b="1" dirty="0" smtClean="0">
                <a:ln>
                  <a:solidFill>
                    <a:schemeClr val="accent1"/>
                  </a:solidFill>
                </a:ln>
              </a:rPr>
            </a:br>
            <a:r>
              <a:rPr lang="en-US" sz="4000" b="1" dirty="0" smtClean="0">
                <a:ln>
                  <a:solidFill>
                    <a:schemeClr val="accent1"/>
                  </a:solidFill>
                </a:ln>
              </a:rPr>
              <a:t>Problems and concerns of </a:t>
            </a:r>
            <a:br>
              <a:rPr lang="en-US" sz="4000" b="1" dirty="0" smtClean="0">
                <a:ln>
                  <a:solidFill>
                    <a:schemeClr val="accent1"/>
                  </a:solidFill>
                </a:ln>
              </a:rPr>
            </a:br>
            <a:r>
              <a:rPr lang="en-US" sz="4000" b="1" dirty="0" smtClean="0">
                <a:ln>
                  <a:solidFill>
                    <a:schemeClr val="accent1"/>
                  </a:solidFill>
                </a:ln>
              </a:rPr>
              <a:t>doctors in Puerto Rico</a:t>
            </a:r>
            <a:br>
              <a:rPr lang="en-US" sz="4000" b="1" dirty="0" smtClean="0">
                <a:ln>
                  <a:solidFill>
                    <a:schemeClr val="accent1"/>
                  </a:solidFill>
                </a:ln>
              </a:rPr>
            </a:br>
            <a:r>
              <a:rPr lang="en-US" sz="4000" b="1" dirty="0" smtClean="0">
                <a:ln>
                  <a:solidFill>
                    <a:schemeClr val="accent1"/>
                  </a:solidFill>
                </a:ln>
              </a:rPr>
              <a:t>Perspectives of doctors </a:t>
            </a:r>
            <a:r>
              <a:rPr lang="en-US" sz="4000" b="1" dirty="0">
                <a:ln>
                  <a:solidFill>
                    <a:schemeClr val="accent1"/>
                  </a:solidFill>
                </a:ln>
              </a:rPr>
              <a:t>n</a:t>
            </a:r>
            <a:r>
              <a:rPr lang="en-US" sz="4000" b="1" dirty="0" smtClean="0">
                <a:ln>
                  <a:solidFill>
                    <a:schemeClr val="accent1"/>
                  </a:solidFill>
                </a:ln>
              </a:rPr>
              <a:t>ow </a:t>
            </a:r>
            <a:r>
              <a:rPr lang="en-US" sz="4000" b="1" dirty="0">
                <a:ln>
                  <a:solidFill>
                    <a:schemeClr val="accent1"/>
                  </a:solidFill>
                </a:ln>
              </a:rPr>
              <a:t>p</a:t>
            </a:r>
            <a:r>
              <a:rPr lang="en-US" sz="4000" b="1" dirty="0" smtClean="0">
                <a:ln>
                  <a:solidFill>
                    <a:schemeClr val="accent1"/>
                  </a:solidFill>
                </a:ln>
              </a:rPr>
              <a:t>racticing in US</a:t>
            </a:r>
            <a:endParaRPr lang="en-US" sz="3200" dirty="0"/>
          </a:p>
        </p:txBody>
      </p:sp>
      <p:sp>
        <p:nvSpPr>
          <p:cNvPr id="3" name="Slide Number Placeholder 2"/>
          <p:cNvSpPr>
            <a:spLocks noGrp="1"/>
          </p:cNvSpPr>
          <p:nvPr>
            <p:ph type="sldNum" sz="quarter" idx="12"/>
          </p:nvPr>
        </p:nvSpPr>
        <p:spPr/>
        <p:txBody>
          <a:bodyPr/>
          <a:lstStyle/>
          <a:p>
            <a:fld id="{EE8461CB-F664-4C6D-9D76-6C1228376BE3}" type="slidenum">
              <a:rPr lang="en-US" sz="1000" smtClean="0"/>
              <a:pPr/>
              <a:t>69</a:t>
            </a:fld>
            <a:endParaRPr lang="en-US" sz="1000" dirty="0"/>
          </a:p>
        </p:txBody>
      </p:sp>
    </p:spTree>
    <p:extLst>
      <p:ext uri="{BB962C8B-B14F-4D97-AF65-F5344CB8AC3E}">
        <p14:creationId xmlns:p14="http://schemas.microsoft.com/office/powerpoint/2010/main" xmlns="" val="1357177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120" y="0"/>
            <a:ext cx="7498080" cy="1143000"/>
          </a:xfrm>
        </p:spPr>
        <p:txBody>
          <a:bodyPr>
            <a:normAutofit/>
          </a:bodyPr>
          <a:lstStyle/>
          <a:p>
            <a:r>
              <a:rPr lang="en-US" sz="3600" b="1" u="sng" dirty="0" smtClean="0">
                <a:ln>
                  <a:solidFill>
                    <a:schemeClr val="accent1"/>
                  </a:solidFill>
                </a:ln>
              </a:rPr>
              <a:t>Purpose</a:t>
            </a:r>
            <a:r>
              <a:rPr lang="en-US" sz="3200" u="sng" dirty="0" smtClean="0">
                <a:ln>
                  <a:solidFill>
                    <a:schemeClr val="accent1"/>
                  </a:solidFill>
                </a:ln>
              </a:rPr>
              <a:t> </a:t>
            </a:r>
            <a:endParaRPr lang="en-US" sz="3200" u="sng" dirty="0">
              <a:ln>
                <a:solidFill>
                  <a:schemeClr val="accent1"/>
                </a:solidFill>
              </a:ln>
            </a:endParaRPr>
          </a:p>
        </p:txBody>
      </p:sp>
      <p:sp>
        <p:nvSpPr>
          <p:cNvPr id="3" name="Content Placeholder 2"/>
          <p:cNvSpPr>
            <a:spLocks noGrp="1"/>
          </p:cNvSpPr>
          <p:nvPr>
            <p:ph idx="1"/>
          </p:nvPr>
        </p:nvSpPr>
        <p:spPr>
          <a:xfrm>
            <a:off x="1066800" y="1066800"/>
            <a:ext cx="7866888" cy="4876800"/>
          </a:xfrm>
          <a:solidFill>
            <a:schemeClr val="accent1">
              <a:lumMod val="20000"/>
              <a:lumOff val="80000"/>
            </a:schemeClr>
          </a:solidFill>
        </p:spPr>
        <p:txBody>
          <a:bodyPr>
            <a:normAutofit/>
          </a:bodyPr>
          <a:lstStyle/>
          <a:p>
            <a:pPr algn="just"/>
            <a:r>
              <a:rPr lang="en-US" sz="2000" b="1" dirty="0" smtClean="0"/>
              <a:t>The purpose of the study is to analyze the costs of practicing medicine in Puerto Rico, particularly with regard to salaries paid to non-physician employees, physician wages, contracted service costs, medical equipment and supplies, and malpractice insurance, as well as the perceptions of medical practitioners of the trends in costs. The study also aims to determine to what extent the high cost of medical practice and relatively lower remuneration from Medicare has an impact on doctors’ decisions to relocate to the US mainland or elsewhere.</a:t>
            </a:r>
            <a:endParaRPr lang="en-US" sz="2000" b="1" dirty="0"/>
          </a:p>
        </p:txBody>
      </p:sp>
      <p:sp>
        <p:nvSpPr>
          <p:cNvPr id="4" name="Slide Number Placeholder 3"/>
          <p:cNvSpPr>
            <a:spLocks noGrp="1"/>
          </p:cNvSpPr>
          <p:nvPr>
            <p:ph type="sldNum" sz="quarter" idx="12"/>
          </p:nvPr>
        </p:nvSpPr>
        <p:spPr/>
        <p:txBody>
          <a:bodyPr/>
          <a:lstStyle/>
          <a:p>
            <a:fld id="{EE8461CB-F664-4C6D-9D76-6C1228376BE3}" type="slidenum">
              <a:rPr lang="en-US" sz="1000" smtClean="0"/>
              <a:pPr/>
              <a:t>7</a:t>
            </a:fld>
            <a:endParaRPr lang="en-US" sz="1000" dirty="0"/>
          </a:p>
        </p:txBody>
      </p:sp>
    </p:spTree>
    <p:extLst>
      <p:ext uri="{BB962C8B-B14F-4D97-AF65-F5344CB8AC3E}">
        <p14:creationId xmlns:p14="http://schemas.microsoft.com/office/powerpoint/2010/main" xmlns="" val="254765212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u="sng" dirty="0" smtClean="0">
                <a:ln>
                  <a:solidFill>
                    <a:schemeClr val="accent1"/>
                  </a:solidFill>
                </a:ln>
                <a:solidFill>
                  <a:schemeClr val="tx2"/>
                </a:solidFill>
              </a:rPr>
              <a:t>Problems and Concerns: </a:t>
            </a:r>
            <a:br>
              <a:rPr lang="en-US" sz="3600" b="1" u="sng" dirty="0" smtClean="0">
                <a:ln>
                  <a:solidFill>
                    <a:schemeClr val="accent1"/>
                  </a:solidFill>
                </a:ln>
                <a:solidFill>
                  <a:schemeClr val="tx2"/>
                </a:solidFill>
              </a:rPr>
            </a:br>
            <a:r>
              <a:rPr lang="en-US" sz="3600" b="1" u="sng" dirty="0" smtClean="0">
                <a:ln>
                  <a:solidFill>
                    <a:schemeClr val="accent1"/>
                  </a:solidFill>
                </a:ln>
                <a:solidFill>
                  <a:schemeClr val="tx2"/>
                </a:solidFill>
              </a:rPr>
              <a:t>Doctors in Puerto Rico </a:t>
            </a:r>
            <a:endParaRPr lang="en-US" sz="3600" u="sng" dirty="0"/>
          </a:p>
        </p:txBody>
      </p:sp>
      <p:sp>
        <p:nvSpPr>
          <p:cNvPr id="3" name="Content Placeholder 2"/>
          <p:cNvSpPr>
            <a:spLocks noGrp="1"/>
          </p:cNvSpPr>
          <p:nvPr>
            <p:ph idx="1"/>
          </p:nvPr>
        </p:nvSpPr>
        <p:spPr>
          <a:xfrm>
            <a:off x="1435608" y="1600200"/>
            <a:ext cx="7327392" cy="5029200"/>
          </a:xfrm>
          <a:solidFill>
            <a:schemeClr val="accent3">
              <a:lumMod val="20000"/>
              <a:lumOff val="80000"/>
            </a:schemeClr>
          </a:solidFill>
        </p:spPr>
        <p:txBody>
          <a:bodyPr>
            <a:normAutofit fontScale="62500" lnSpcReduction="20000"/>
          </a:bodyPr>
          <a:lstStyle/>
          <a:p>
            <a:pPr marL="82296" indent="0">
              <a:buNone/>
            </a:pPr>
            <a:r>
              <a:rPr lang="en-US" b="1" u="sng" dirty="0" smtClean="0"/>
              <a:t>Upward Trends in  Wages for Non-Physician Employees</a:t>
            </a:r>
            <a:r>
              <a:rPr lang="en-US" u="sng" dirty="0" smtClean="0"/>
              <a:t>: </a:t>
            </a:r>
          </a:p>
          <a:p>
            <a:pPr algn="just"/>
            <a:r>
              <a:rPr lang="en-US" b="1" dirty="0" smtClean="0"/>
              <a:t>70% of doctors are  spending more on the salaries of non-physician employees. </a:t>
            </a:r>
          </a:p>
          <a:p>
            <a:pPr algn="just"/>
            <a:r>
              <a:rPr lang="en-US" b="1" dirty="0" smtClean="0"/>
              <a:t>A majority of specialists (52%) report annual expenditures on non-physician salaries of more than $100,000. </a:t>
            </a:r>
          </a:p>
          <a:p>
            <a:pPr algn="just"/>
            <a:r>
              <a:rPr lang="en-US" b="1" dirty="0" smtClean="0"/>
              <a:t>According to BLS statistics, there has been a steep increase in nurse’s salaries over the past decade. Registered nurses are earning 56% more than they were 10 years ago, and practical nurses are earning 49% more. Given the rapid upward trend in non-physician salaries  in Puerto Rico, using statistics a few years old will lower the island non-physician wage index unduly. </a:t>
            </a:r>
          </a:p>
          <a:p>
            <a:pPr algn="just"/>
            <a:r>
              <a:rPr lang="en-US" b="1" dirty="0" smtClean="0"/>
              <a:t>Doctors report difficulties in finding qualified employees, because they can’t pay the higher salaries (65% said this about registered nurses, 59% with regard to practical nurses, 57% with regard to health technicians and 52% with regard to office administrative personnel).</a:t>
            </a:r>
          </a:p>
        </p:txBody>
      </p:sp>
    </p:spTree>
    <p:extLst>
      <p:ext uri="{BB962C8B-B14F-4D97-AF65-F5344CB8AC3E}">
        <p14:creationId xmlns:p14="http://schemas.microsoft.com/office/powerpoint/2010/main" xmlns="" val="27544943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u="sng" dirty="0">
                <a:ln>
                  <a:solidFill>
                    <a:schemeClr val="accent1"/>
                  </a:solidFill>
                </a:ln>
                <a:solidFill>
                  <a:schemeClr val="tx2"/>
                </a:solidFill>
              </a:rPr>
              <a:t>Problems and Concerns: </a:t>
            </a:r>
            <a:br>
              <a:rPr lang="en-US" sz="4400" b="1" u="sng" dirty="0">
                <a:ln>
                  <a:solidFill>
                    <a:schemeClr val="accent1"/>
                  </a:solidFill>
                </a:ln>
                <a:solidFill>
                  <a:schemeClr val="tx2"/>
                </a:solidFill>
              </a:rPr>
            </a:br>
            <a:r>
              <a:rPr lang="en-US" sz="4400" b="1" u="sng" dirty="0">
                <a:ln>
                  <a:solidFill>
                    <a:schemeClr val="accent1"/>
                  </a:solidFill>
                </a:ln>
                <a:solidFill>
                  <a:schemeClr val="tx2"/>
                </a:solidFill>
              </a:rPr>
              <a:t>Doctors in Puerto Rico </a:t>
            </a:r>
            <a:endParaRPr lang="en-US" u="sng" dirty="0"/>
          </a:p>
        </p:txBody>
      </p:sp>
      <p:sp>
        <p:nvSpPr>
          <p:cNvPr id="3" name="Content Placeholder 2"/>
          <p:cNvSpPr>
            <a:spLocks noGrp="1"/>
          </p:cNvSpPr>
          <p:nvPr>
            <p:ph idx="1"/>
          </p:nvPr>
        </p:nvSpPr>
        <p:spPr>
          <a:xfrm>
            <a:off x="1219200" y="1600200"/>
            <a:ext cx="7714488" cy="4724400"/>
          </a:xfrm>
          <a:solidFill>
            <a:schemeClr val="accent3">
              <a:lumMod val="20000"/>
              <a:lumOff val="80000"/>
            </a:schemeClr>
          </a:solidFill>
        </p:spPr>
        <p:txBody>
          <a:bodyPr>
            <a:noAutofit/>
          </a:bodyPr>
          <a:lstStyle/>
          <a:p>
            <a:pPr marL="82296" indent="0">
              <a:buNone/>
            </a:pPr>
            <a:r>
              <a:rPr lang="en-US" sz="2000" b="1" u="sng" dirty="0" smtClean="0"/>
              <a:t>Costs for contracted services</a:t>
            </a:r>
          </a:p>
          <a:p>
            <a:r>
              <a:rPr lang="en-US" sz="2000" b="1" dirty="0" smtClean="0"/>
              <a:t>77% of doctors use contracted services including accounting, legal, various types of maintenance, legal and security. </a:t>
            </a:r>
          </a:p>
          <a:p>
            <a:r>
              <a:rPr lang="en-US" sz="2000" b="1" dirty="0" smtClean="0"/>
              <a:t>53% of specialists spend more than $50,000 on these contracted services.</a:t>
            </a:r>
          </a:p>
          <a:p>
            <a:r>
              <a:rPr lang="en-US" sz="2000" b="1" dirty="0" smtClean="0"/>
              <a:t>The extremely high crime rate on the island undoubtedly contributes to increased security and surveillance costs.</a:t>
            </a:r>
          </a:p>
          <a:p>
            <a:pPr marL="82296" indent="0">
              <a:buNone/>
            </a:pPr>
            <a:r>
              <a:rPr lang="en-US" sz="2000" b="1" u="sng" dirty="0" smtClean="0"/>
              <a:t>Rental Costs:</a:t>
            </a:r>
          </a:p>
          <a:p>
            <a:r>
              <a:rPr lang="en-US" sz="2000" b="1" dirty="0" smtClean="0"/>
              <a:t>The average monthly rental cost for a doctor is $4,319 and for specialists it is $7,640. Those who pay mortgages report higher payments than the property could be rented for. </a:t>
            </a:r>
          </a:p>
          <a:p>
            <a:r>
              <a:rPr lang="en-US" sz="2000" b="1" dirty="0" smtClean="0"/>
              <a:t>Over half (55%) of doctors report they are paying higher rents this year. Of those paying higher rents, 63% report increases of over 10%.</a:t>
            </a:r>
          </a:p>
        </p:txBody>
      </p:sp>
    </p:spTree>
    <p:extLst>
      <p:ext uri="{BB962C8B-B14F-4D97-AF65-F5344CB8AC3E}">
        <p14:creationId xmlns:p14="http://schemas.microsoft.com/office/powerpoint/2010/main" xmlns="" val="2704415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u="sng" dirty="0">
                <a:ln>
                  <a:solidFill>
                    <a:schemeClr val="accent1"/>
                  </a:solidFill>
                </a:ln>
                <a:solidFill>
                  <a:schemeClr val="tx2"/>
                </a:solidFill>
              </a:rPr>
              <a:t>Problems and Concerns: </a:t>
            </a:r>
            <a:br>
              <a:rPr lang="en-US" sz="4400" b="1" u="sng" dirty="0">
                <a:ln>
                  <a:solidFill>
                    <a:schemeClr val="accent1"/>
                  </a:solidFill>
                </a:ln>
                <a:solidFill>
                  <a:schemeClr val="tx2"/>
                </a:solidFill>
              </a:rPr>
            </a:br>
            <a:r>
              <a:rPr lang="en-US" sz="4400" b="1" u="sng" dirty="0">
                <a:ln>
                  <a:solidFill>
                    <a:schemeClr val="accent1"/>
                  </a:solidFill>
                </a:ln>
                <a:solidFill>
                  <a:schemeClr val="tx2"/>
                </a:solidFill>
              </a:rPr>
              <a:t>Doctors in Puerto Rico </a:t>
            </a:r>
            <a:endParaRPr lang="en-US" u="sng" dirty="0"/>
          </a:p>
        </p:txBody>
      </p:sp>
      <p:sp>
        <p:nvSpPr>
          <p:cNvPr id="3" name="Content Placeholder 2"/>
          <p:cNvSpPr>
            <a:spLocks noGrp="1"/>
          </p:cNvSpPr>
          <p:nvPr>
            <p:ph idx="1"/>
          </p:nvPr>
        </p:nvSpPr>
        <p:spPr>
          <a:xfrm>
            <a:off x="1371600" y="1600200"/>
            <a:ext cx="7562088" cy="4724400"/>
          </a:xfrm>
          <a:solidFill>
            <a:schemeClr val="accent3">
              <a:lumMod val="20000"/>
              <a:lumOff val="80000"/>
            </a:schemeClr>
          </a:solidFill>
        </p:spPr>
        <p:txBody>
          <a:bodyPr>
            <a:normAutofit fontScale="70000" lnSpcReduction="20000"/>
          </a:bodyPr>
          <a:lstStyle/>
          <a:p>
            <a:pPr marL="82296" indent="0" algn="just">
              <a:buNone/>
            </a:pPr>
            <a:r>
              <a:rPr lang="en-US" sz="3400" b="1" u="sng" dirty="0" smtClean="0"/>
              <a:t>Rental Cost continued:</a:t>
            </a:r>
          </a:p>
          <a:p>
            <a:pPr algn="just"/>
            <a:r>
              <a:rPr lang="en-US" sz="3300" b="1" dirty="0" smtClean="0"/>
              <a:t>The </a:t>
            </a:r>
            <a:r>
              <a:rPr lang="en-US" sz="3300" b="1" dirty="0"/>
              <a:t>high rents that doctors on the island are paying, and the fact that these rents are rising at a time when residential rents are stagnant raises questions about whether an index like that based on the American Community Survey, which averages all rents, reflects the real situation with commercial property in areas near hospitals, which are the properties </a:t>
            </a:r>
            <a:r>
              <a:rPr lang="en-US" sz="3300" b="1" dirty="0" smtClean="0"/>
              <a:t>doctors rent. While </a:t>
            </a:r>
            <a:r>
              <a:rPr lang="en-US" sz="3300" b="1" dirty="0"/>
              <a:t>the American Community Survey shows stagnant </a:t>
            </a:r>
            <a:r>
              <a:rPr lang="en-US" sz="3300" b="1" dirty="0" smtClean="0"/>
              <a:t>rents in Puerto Rico, doctors </a:t>
            </a:r>
            <a:r>
              <a:rPr lang="en-US" sz="3300" b="1" dirty="0"/>
              <a:t>are facing rising </a:t>
            </a:r>
            <a:r>
              <a:rPr lang="en-US" sz="3300" b="1" dirty="0" smtClean="0"/>
              <a:t>rents. This </a:t>
            </a:r>
            <a:r>
              <a:rPr lang="en-US" sz="3300" b="1" dirty="0"/>
              <a:t>raises questions about whether the indexing system </a:t>
            </a:r>
            <a:r>
              <a:rPr lang="en-US" sz="3300" b="1" dirty="0" smtClean="0"/>
              <a:t>used is </a:t>
            </a:r>
            <a:r>
              <a:rPr lang="en-US" sz="3300" b="1" dirty="0"/>
              <a:t>fair to Puerto Rican doctors with regard to rental costs of medical practice</a:t>
            </a:r>
            <a:r>
              <a:rPr lang="en-US" sz="3300" b="1" dirty="0" smtClean="0"/>
              <a:t>.</a:t>
            </a:r>
          </a:p>
          <a:p>
            <a:endParaRPr lang="en-US" dirty="0"/>
          </a:p>
        </p:txBody>
      </p:sp>
    </p:spTree>
    <p:extLst>
      <p:ext uri="{BB962C8B-B14F-4D97-AF65-F5344CB8AC3E}">
        <p14:creationId xmlns:p14="http://schemas.microsoft.com/office/powerpoint/2010/main" xmlns="" val="164684830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u="sng" dirty="0">
                <a:ln>
                  <a:solidFill>
                    <a:schemeClr val="accent1"/>
                  </a:solidFill>
                </a:ln>
                <a:solidFill>
                  <a:schemeClr val="tx2"/>
                </a:solidFill>
              </a:rPr>
              <a:t>Problems and Concerns: </a:t>
            </a:r>
            <a:br>
              <a:rPr lang="en-US" sz="4400" b="1" u="sng" dirty="0">
                <a:ln>
                  <a:solidFill>
                    <a:schemeClr val="accent1"/>
                  </a:solidFill>
                </a:ln>
                <a:solidFill>
                  <a:schemeClr val="tx2"/>
                </a:solidFill>
              </a:rPr>
            </a:br>
            <a:r>
              <a:rPr lang="en-US" sz="4400" b="1" u="sng" dirty="0">
                <a:ln>
                  <a:solidFill>
                    <a:schemeClr val="accent1"/>
                  </a:solidFill>
                </a:ln>
                <a:solidFill>
                  <a:schemeClr val="tx2"/>
                </a:solidFill>
              </a:rPr>
              <a:t>Doctors in Puerto Rico </a:t>
            </a:r>
            <a:endParaRPr lang="en-US" u="sng" dirty="0"/>
          </a:p>
        </p:txBody>
      </p:sp>
      <p:sp>
        <p:nvSpPr>
          <p:cNvPr id="3" name="Content Placeholder 2"/>
          <p:cNvSpPr>
            <a:spLocks noGrp="1"/>
          </p:cNvSpPr>
          <p:nvPr>
            <p:ph idx="1"/>
          </p:nvPr>
        </p:nvSpPr>
        <p:spPr>
          <a:xfrm>
            <a:off x="1435608" y="1600200"/>
            <a:ext cx="7403592" cy="4876800"/>
          </a:xfrm>
          <a:solidFill>
            <a:schemeClr val="accent3">
              <a:lumMod val="20000"/>
              <a:lumOff val="80000"/>
            </a:schemeClr>
          </a:solidFill>
        </p:spPr>
        <p:txBody>
          <a:bodyPr>
            <a:normAutofit fontScale="77500" lnSpcReduction="20000"/>
          </a:bodyPr>
          <a:lstStyle/>
          <a:p>
            <a:pPr marL="82296" indent="0" algn="just">
              <a:buNone/>
            </a:pPr>
            <a:r>
              <a:rPr lang="en-US" b="1" u="sng" dirty="0" smtClean="0"/>
              <a:t>Utilities and Rental Costs:</a:t>
            </a:r>
          </a:p>
          <a:p>
            <a:pPr algn="just"/>
            <a:r>
              <a:rPr lang="en-US" sz="3100" b="1" dirty="0" smtClean="0"/>
              <a:t>The rental costs used to calculate the GPCI do not take utilities into account. All utilities are extraordinarily high in comparison to the national average in Puerto Rico. High bills for electricity have been denounced as one of the factors making it difficult to establish new businesses and expand old ones on the island. The reasons why electricity costs are so high is linked to the island’s exclusive reliance on oil for energy, but there are other factors, such as illegal connections without paying, and huge subsidization of government agencies and other entities, which increases the bill paid to the Electric Authority by the residential or business consumer.</a:t>
            </a:r>
            <a:endParaRPr lang="en-US" sz="3100" b="1" dirty="0"/>
          </a:p>
          <a:p>
            <a:endParaRPr lang="en-US" sz="3100" dirty="0"/>
          </a:p>
        </p:txBody>
      </p:sp>
    </p:spTree>
    <p:extLst>
      <p:ext uri="{BB962C8B-B14F-4D97-AF65-F5344CB8AC3E}">
        <p14:creationId xmlns:p14="http://schemas.microsoft.com/office/powerpoint/2010/main" xmlns="" val="153882153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u="sng" dirty="0">
                <a:ln>
                  <a:solidFill>
                    <a:schemeClr val="accent1"/>
                  </a:solidFill>
                </a:ln>
                <a:solidFill>
                  <a:schemeClr val="tx2"/>
                </a:solidFill>
              </a:rPr>
              <a:t>Problems and Concerns: </a:t>
            </a:r>
            <a:br>
              <a:rPr lang="en-US" sz="4400" b="1" u="sng" dirty="0">
                <a:ln>
                  <a:solidFill>
                    <a:schemeClr val="accent1"/>
                  </a:solidFill>
                </a:ln>
                <a:solidFill>
                  <a:schemeClr val="tx2"/>
                </a:solidFill>
              </a:rPr>
            </a:br>
            <a:r>
              <a:rPr lang="en-US" sz="4400" b="1" u="sng" dirty="0">
                <a:ln>
                  <a:solidFill>
                    <a:schemeClr val="accent1"/>
                  </a:solidFill>
                </a:ln>
                <a:solidFill>
                  <a:schemeClr val="tx2"/>
                </a:solidFill>
              </a:rPr>
              <a:t>Doctors in Puerto Rico </a:t>
            </a:r>
            <a:endParaRPr lang="en-US" u="sng" dirty="0"/>
          </a:p>
        </p:txBody>
      </p:sp>
      <p:sp>
        <p:nvSpPr>
          <p:cNvPr id="3" name="Content Placeholder 2"/>
          <p:cNvSpPr>
            <a:spLocks noGrp="1"/>
          </p:cNvSpPr>
          <p:nvPr>
            <p:ph idx="1"/>
          </p:nvPr>
        </p:nvSpPr>
        <p:spPr>
          <a:xfrm>
            <a:off x="1295400" y="1676400"/>
            <a:ext cx="7638288" cy="4724400"/>
          </a:xfrm>
          <a:solidFill>
            <a:schemeClr val="accent3">
              <a:lumMod val="20000"/>
              <a:lumOff val="80000"/>
            </a:schemeClr>
          </a:solidFill>
        </p:spPr>
        <p:txBody>
          <a:bodyPr>
            <a:normAutofit fontScale="62500" lnSpcReduction="20000"/>
          </a:bodyPr>
          <a:lstStyle/>
          <a:p>
            <a:pPr marL="82296" indent="0">
              <a:buNone/>
            </a:pPr>
            <a:r>
              <a:rPr lang="en-US" b="1" u="sng" dirty="0" smtClean="0"/>
              <a:t>Utilities and Rental Costs continued </a:t>
            </a:r>
          </a:p>
          <a:p>
            <a:pPr algn="just"/>
            <a:r>
              <a:rPr lang="en-US" b="1" dirty="0" smtClean="0"/>
              <a:t>The statistics from our study show that if a doctor is paying the average amount of rent for an office, the average doctor’s electricity bill will add 26% to that rent, and the average bill for all utilities put together will add 39%.  For PCPs who generally earn less and rent  smaller offices,  utilities </a:t>
            </a:r>
            <a:r>
              <a:rPr lang="en-US" b="1" dirty="0"/>
              <a:t> </a:t>
            </a:r>
            <a:r>
              <a:rPr lang="en-US" b="1" dirty="0" smtClean="0"/>
              <a:t>add a whopping 62% to monthly rental. The fact that electricity and other utilities are not taken into account when calculating rental costs is highly prejudicial to Puerto Rico, because utilities cost considerably more on the island than the mainland US.</a:t>
            </a:r>
          </a:p>
          <a:p>
            <a:pPr marL="82296" indent="0" algn="just">
              <a:buNone/>
            </a:pPr>
            <a:r>
              <a:rPr lang="en-US" b="1" u="sng" dirty="0" smtClean="0"/>
              <a:t>Malpractice Costs</a:t>
            </a:r>
            <a:r>
              <a:rPr lang="en-US" b="1" dirty="0" smtClean="0"/>
              <a:t> </a:t>
            </a:r>
          </a:p>
          <a:p>
            <a:pPr algn="just"/>
            <a:r>
              <a:rPr lang="en-US" b="1" dirty="0" smtClean="0"/>
              <a:t>In the last five years roughly 70% of doctors in PR have maintained coverage of $100,000 /$300,000. </a:t>
            </a:r>
            <a:r>
              <a:rPr lang="en-US" b="1" dirty="0"/>
              <a:t> </a:t>
            </a:r>
            <a:r>
              <a:rPr lang="en-US" b="1" dirty="0" smtClean="0"/>
              <a:t>Although the amount of coverage has remained constant, doctors report an average increase in the cost of malpractice insurance of 32%  between 2001 and 2006. Between 2006 and 2011, the average cost increased another 19%. </a:t>
            </a:r>
          </a:p>
        </p:txBody>
      </p:sp>
    </p:spTree>
    <p:extLst>
      <p:ext uri="{BB962C8B-B14F-4D97-AF65-F5344CB8AC3E}">
        <p14:creationId xmlns:p14="http://schemas.microsoft.com/office/powerpoint/2010/main" xmlns="" val="310507652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u="sng" dirty="0">
                <a:ln>
                  <a:solidFill>
                    <a:schemeClr val="accent1"/>
                  </a:solidFill>
                </a:ln>
                <a:solidFill>
                  <a:schemeClr val="tx2"/>
                </a:solidFill>
              </a:rPr>
              <a:t>Problems and Concerns: </a:t>
            </a:r>
            <a:br>
              <a:rPr lang="en-US" sz="4400" b="1" u="sng" dirty="0">
                <a:ln>
                  <a:solidFill>
                    <a:schemeClr val="accent1"/>
                  </a:solidFill>
                </a:ln>
                <a:solidFill>
                  <a:schemeClr val="tx2"/>
                </a:solidFill>
              </a:rPr>
            </a:br>
            <a:r>
              <a:rPr lang="en-US" sz="4400" b="1" u="sng" dirty="0">
                <a:ln>
                  <a:solidFill>
                    <a:schemeClr val="accent1"/>
                  </a:solidFill>
                </a:ln>
                <a:solidFill>
                  <a:schemeClr val="tx2"/>
                </a:solidFill>
              </a:rPr>
              <a:t>Doctors in Puerto Rico </a:t>
            </a:r>
            <a:endParaRPr lang="en-US" u="sng" dirty="0"/>
          </a:p>
        </p:txBody>
      </p:sp>
      <p:sp>
        <p:nvSpPr>
          <p:cNvPr id="3" name="Content Placeholder 2"/>
          <p:cNvSpPr>
            <a:spLocks noGrp="1"/>
          </p:cNvSpPr>
          <p:nvPr>
            <p:ph idx="1"/>
          </p:nvPr>
        </p:nvSpPr>
        <p:spPr>
          <a:xfrm>
            <a:off x="1371600" y="1600200"/>
            <a:ext cx="7562088" cy="4648200"/>
          </a:xfrm>
          <a:solidFill>
            <a:schemeClr val="accent3">
              <a:lumMod val="20000"/>
              <a:lumOff val="80000"/>
            </a:schemeClr>
          </a:solidFill>
        </p:spPr>
        <p:txBody>
          <a:bodyPr>
            <a:normAutofit fontScale="70000" lnSpcReduction="20000"/>
          </a:bodyPr>
          <a:lstStyle/>
          <a:p>
            <a:pPr marL="82296" indent="0">
              <a:buNone/>
            </a:pPr>
            <a:r>
              <a:rPr lang="en-US" b="1" u="sng" dirty="0" smtClean="0"/>
              <a:t>Malpractice costs continued</a:t>
            </a:r>
          </a:p>
          <a:p>
            <a:pPr algn="just"/>
            <a:r>
              <a:rPr lang="en-US" b="1" dirty="0"/>
              <a:t>The total percentage increase between 2001 and 2011 was 57%. The increase is obviously not due to increased coverage, because doctors and insurance representative are in agreement that coverage remains low and should increase. The increase is almost entirely due to </a:t>
            </a:r>
            <a:r>
              <a:rPr lang="en-US" b="1" dirty="0" smtClean="0"/>
              <a:t>increased </a:t>
            </a:r>
            <a:r>
              <a:rPr lang="en-US" b="1" dirty="0"/>
              <a:t>premiums. </a:t>
            </a:r>
          </a:p>
          <a:p>
            <a:pPr algn="just"/>
            <a:r>
              <a:rPr lang="en-US" b="1" dirty="0" smtClean="0"/>
              <a:t>73</a:t>
            </a:r>
            <a:r>
              <a:rPr lang="en-US" b="1" dirty="0"/>
              <a:t>% </a:t>
            </a:r>
            <a:r>
              <a:rPr lang="en-US" b="1" dirty="0" smtClean="0"/>
              <a:t>of doctors say </a:t>
            </a:r>
            <a:r>
              <a:rPr lang="en-US" b="1" dirty="0"/>
              <a:t>the reason they don’t have adequate coverage is because premiums are too high</a:t>
            </a:r>
          </a:p>
          <a:p>
            <a:pPr algn="just"/>
            <a:r>
              <a:rPr lang="en-US" b="1" dirty="0"/>
              <a:t>The index for malpractice costs </a:t>
            </a:r>
            <a:r>
              <a:rPr lang="en-US" b="1" dirty="0" smtClean="0"/>
              <a:t>in Puerto Rico is </a:t>
            </a:r>
            <a:r>
              <a:rPr lang="en-US" b="1" dirty="0"/>
              <a:t>based on data from the late nineties, which has never been </a:t>
            </a:r>
            <a:r>
              <a:rPr lang="en-US" b="1" dirty="0" smtClean="0"/>
              <a:t>updated. The </a:t>
            </a:r>
            <a:r>
              <a:rPr lang="en-US" b="1" dirty="0"/>
              <a:t>index has to be revised to fairly assess the real costs of malpractice insurance in Puerto Rico.</a:t>
            </a:r>
          </a:p>
          <a:p>
            <a:endParaRPr lang="en-US" dirty="0"/>
          </a:p>
        </p:txBody>
      </p:sp>
    </p:spTree>
    <p:extLst>
      <p:ext uri="{BB962C8B-B14F-4D97-AF65-F5344CB8AC3E}">
        <p14:creationId xmlns:p14="http://schemas.microsoft.com/office/powerpoint/2010/main" xmlns="" val="26463635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u="sng" dirty="0">
                <a:ln>
                  <a:solidFill>
                    <a:schemeClr val="accent1"/>
                  </a:solidFill>
                </a:ln>
                <a:solidFill>
                  <a:schemeClr val="tx2"/>
                </a:solidFill>
              </a:rPr>
              <a:t>Problems and Concerns: </a:t>
            </a:r>
            <a:br>
              <a:rPr lang="en-US" sz="4400" b="1" u="sng" dirty="0">
                <a:ln>
                  <a:solidFill>
                    <a:schemeClr val="accent1"/>
                  </a:solidFill>
                </a:ln>
                <a:solidFill>
                  <a:schemeClr val="tx2"/>
                </a:solidFill>
              </a:rPr>
            </a:br>
            <a:r>
              <a:rPr lang="en-US" sz="4400" b="1" u="sng" dirty="0">
                <a:ln>
                  <a:solidFill>
                    <a:schemeClr val="accent1"/>
                  </a:solidFill>
                </a:ln>
                <a:solidFill>
                  <a:schemeClr val="tx2"/>
                </a:solidFill>
              </a:rPr>
              <a:t>Doctors in Puerto Rico </a:t>
            </a:r>
            <a:endParaRPr lang="en-US" u="sng" dirty="0"/>
          </a:p>
        </p:txBody>
      </p:sp>
      <p:sp>
        <p:nvSpPr>
          <p:cNvPr id="3" name="Content Placeholder 2"/>
          <p:cNvSpPr>
            <a:spLocks noGrp="1"/>
          </p:cNvSpPr>
          <p:nvPr>
            <p:ph idx="1"/>
          </p:nvPr>
        </p:nvSpPr>
        <p:spPr>
          <a:xfrm>
            <a:off x="1371600" y="1752600"/>
            <a:ext cx="7562088" cy="4495800"/>
          </a:xfrm>
          <a:solidFill>
            <a:schemeClr val="accent3">
              <a:lumMod val="20000"/>
              <a:lumOff val="80000"/>
            </a:schemeClr>
          </a:solidFill>
        </p:spPr>
        <p:txBody>
          <a:bodyPr>
            <a:normAutofit fontScale="70000" lnSpcReduction="20000"/>
          </a:bodyPr>
          <a:lstStyle/>
          <a:p>
            <a:pPr marL="82296" indent="0">
              <a:buNone/>
            </a:pPr>
            <a:r>
              <a:rPr lang="en-US" b="1" u="sng" dirty="0" smtClean="0"/>
              <a:t>Costs to Establish a New Office</a:t>
            </a:r>
          </a:p>
          <a:p>
            <a:r>
              <a:rPr lang="en-US" b="1" dirty="0" smtClean="0"/>
              <a:t>The average cost of establishing a new medical office with modern equipment was estimated to be $502,037 for all doctors, $955, 564 for specialists and $121,339 for PCPs.  The average increase in start up costs between 2006 and 20ll was estimated to be 19%.</a:t>
            </a:r>
          </a:p>
          <a:p>
            <a:r>
              <a:rPr lang="en-US" b="1" dirty="0" smtClean="0"/>
              <a:t>The average annual cost of buying new equipment as needed, replacing old equipment, repairs and maintenance was found to be $135, 858 for all doctors, and almost twice as much for specialists ($251,679).</a:t>
            </a:r>
          </a:p>
          <a:p>
            <a:r>
              <a:rPr lang="en-US" b="1" u="sng" dirty="0" smtClean="0"/>
              <a:t>Costs of Medical Equipment in Puerto Rico</a:t>
            </a:r>
          </a:p>
          <a:p>
            <a:r>
              <a:rPr lang="en-US" b="1" dirty="0" smtClean="0"/>
              <a:t>65% of doctors said their office does not have state of the art equipment. Of these doctors, 91% said it was too expensive.</a:t>
            </a:r>
          </a:p>
        </p:txBody>
      </p:sp>
    </p:spTree>
    <p:extLst>
      <p:ext uri="{BB962C8B-B14F-4D97-AF65-F5344CB8AC3E}">
        <p14:creationId xmlns:p14="http://schemas.microsoft.com/office/powerpoint/2010/main" xmlns="" val="134739197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u="sng" dirty="0">
                <a:ln>
                  <a:solidFill>
                    <a:schemeClr val="accent1"/>
                  </a:solidFill>
                </a:ln>
                <a:solidFill>
                  <a:schemeClr val="tx2"/>
                </a:solidFill>
              </a:rPr>
              <a:t>Problems and Concerns: </a:t>
            </a:r>
            <a:br>
              <a:rPr lang="en-US" sz="4400" b="1" u="sng" dirty="0">
                <a:ln>
                  <a:solidFill>
                    <a:schemeClr val="accent1"/>
                  </a:solidFill>
                </a:ln>
                <a:solidFill>
                  <a:schemeClr val="tx2"/>
                </a:solidFill>
              </a:rPr>
            </a:br>
            <a:r>
              <a:rPr lang="en-US" sz="4400" b="1" u="sng" dirty="0">
                <a:ln>
                  <a:solidFill>
                    <a:schemeClr val="accent1"/>
                  </a:solidFill>
                </a:ln>
                <a:solidFill>
                  <a:schemeClr val="tx2"/>
                </a:solidFill>
              </a:rPr>
              <a:t>Doctors in Puerto Rico </a:t>
            </a:r>
            <a:endParaRPr lang="en-US" u="sng" dirty="0"/>
          </a:p>
        </p:txBody>
      </p:sp>
      <p:sp>
        <p:nvSpPr>
          <p:cNvPr id="3" name="Content Placeholder 2"/>
          <p:cNvSpPr>
            <a:spLocks noGrp="1"/>
          </p:cNvSpPr>
          <p:nvPr>
            <p:ph idx="1"/>
          </p:nvPr>
        </p:nvSpPr>
        <p:spPr>
          <a:xfrm>
            <a:off x="1295400" y="1600200"/>
            <a:ext cx="7620000" cy="4800600"/>
          </a:xfrm>
          <a:solidFill>
            <a:schemeClr val="accent3">
              <a:lumMod val="20000"/>
              <a:lumOff val="80000"/>
            </a:schemeClr>
          </a:solidFill>
        </p:spPr>
        <p:txBody>
          <a:bodyPr>
            <a:normAutofit fontScale="70000" lnSpcReduction="20000"/>
          </a:bodyPr>
          <a:lstStyle/>
          <a:p>
            <a:pPr marL="82296" indent="0">
              <a:buNone/>
            </a:pPr>
            <a:r>
              <a:rPr lang="en-US" b="1" u="sng" dirty="0"/>
              <a:t>Costs of Medical Equipment in Puerto </a:t>
            </a:r>
            <a:r>
              <a:rPr lang="en-US" b="1" u="sng" dirty="0" smtClean="0"/>
              <a:t>Rico cont.</a:t>
            </a:r>
            <a:endParaRPr lang="en-US" b="1" u="sng" dirty="0"/>
          </a:p>
          <a:p>
            <a:r>
              <a:rPr lang="en-US" b="1" dirty="0"/>
              <a:t>82% said that the price of medical equipment is higher in Puerto Rico. 95% of these doctors attributed the higher cost to transportation and 58% mentioned lack of competition as an important factor</a:t>
            </a:r>
          </a:p>
          <a:p>
            <a:r>
              <a:rPr lang="en-US" b="1" dirty="0" smtClean="0"/>
              <a:t>The mean estimate of how much shipping raises prices was 16%.  This percentage is higher than the 10% to 15% mentioned by one representative of a medical equipment firm and 5% mentioned by another. </a:t>
            </a:r>
          </a:p>
          <a:p>
            <a:r>
              <a:rPr lang="en-US" b="1" dirty="0"/>
              <a:t>T</a:t>
            </a:r>
            <a:r>
              <a:rPr lang="en-US" b="1" dirty="0" smtClean="0"/>
              <a:t>he question of shipping costs requires a more thorough investigation to find out the real additional costs of transportation to the island, and determine whether the current policy of CMS to assume that medical equipment costs are the same is fair to overseas areas. </a:t>
            </a:r>
            <a:endParaRPr lang="en-US" dirty="0"/>
          </a:p>
        </p:txBody>
      </p:sp>
    </p:spTree>
    <p:extLst>
      <p:ext uri="{BB962C8B-B14F-4D97-AF65-F5344CB8AC3E}">
        <p14:creationId xmlns:p14="http://schemas.microsoft.com/office/powerpoint/2010/main" xmlns="" val="230223241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u="sng" dirty="0">
                <a:ln>
                  <a:solidFill>
                    <a:schemeClr val="accent1"/>
                  </a:solidFill>
                </a:ln>
                <a:solidFill>
                  <a:schemeClr val="tx2"/>
                </a:solidFill>
              </a:rPr>
              <a:t>Problems and Concerns: </a:t>
            </a:r>
            <a:br>
              <a:rPr lang="en-US" sz="4400" b="1" u="sng" dirty="0">
                <a:ln>
                  <a:solidFill>
                    <a:schemeClr val="accent1"/>
                  </a:solidFill>
                </a:ln>
                <a:solidFill>
                  <a:schemeClr val="tx2"/>
                </a:solidFill>
              </a:rPr>
            </a:br>
            <a:r>
              <a:rPr lang="en-US" sz="4400" b="1" u="sng" dirty="0">
                <a:ln>
                  <a:solidFill>
                    <a:schemeClr val="accent1"/>
                  </a:solidFill>
                </a:ln>
                <a:solidFill>
                  <a:schemeClr val="tx2"/>
                </a:solidFill>
              </a:rPr>
              <a:t>Doctors in Puerto Rico </a:t>
            </a:r>
            <a:endParaRPr lang="en-US" u="sng" dirty="0"/>
          </a:p>
        </p:txBody>
      </p:sp>
      <p:sp>
        <p:nvSpPr>
          <p:cNvPr id="3" name="Content Placeholder 2"/>
          <p:cNvSpPr>
            <a:spLocks noGrp="1"/>
          </p:cNvSpPr>
          <p:nvPr>
            <p:ph idx="1"/>
          </p:nvPr>
        </p:nvSpPr>
        <p:spPr>
          <a:xfrm>
            <a:off x="1435608" y="1600200"/>
            <a:ext cx="7403592" cy="4648200"/>
          </a:xfrm>
          <a:solidFill>
            <a:schemeClr val="accent3">
              <a:lumMod val="20000"/>
              <a:lumOff val="80000"/>
            </a:schemeClr>
          </a:solidFill>
        </p:spPr>
        <p:txBody>
          <a:bodyPr>
            <a:normAutofit fontScale="70000" lnSpcReduction="20000"/>
          </a:bodyPr>
          <a:lstStyle/>
          <a:p>
            <a:pPr marL="82296" indent="0">
              <a:buNone/>
            </a:pPr>
            <a:r>
              <a:rPr lang="en-US" b="1" u="sng" dirty="0" smtClean="0"/>
              <a:t>Medical Equipment Insurance</a:t>
            </a:r>
          </a:p>
          <a:p>
            <a:pPr algn="just"/>
            <a:r>
              <a:rPr lang="en-US" b="1" dirty="0" smtClean="0"/>
              <a:t>42% of all doctors carry medical equipment insurance at an average annual cost of $6,908</a:t>
            </a:r>
          </a:p>
          <a:p>
            <a:pPr algn="just"/>
            <a:r>
              <a:rPr lang="en-US" b="1" dirty="0" smtClean="0"/>
              <a:t>60% of specialists carry medical equipment insurance at an average annual cost of $9,041</a:t>
            </a:r>
          </a:p>
          <a:p>
            <a:pPr marL="82296" indent="0" algn="just">
              <a:buNone/>
            </a:pPr>
            <a:r>
              <a:rPr lang="en-US" b="1" u="sng" dirty="0" smtClean="0"/>
              <a:t>Costs of Medical Supplies</a:t>
            </a:r>
          </a:p>
          <a:p>
            <a:pPr algn="just"/>
            <a:r>
              <a:rPr lang="en-US" b="1" dirty="0" smtClean="0"/>
              <a:t>The average annual expense for medical supplies in 2011 was $37,770, which represented an increase of 24% over the mean annual cost in 2006</a:t>
            </a:r>
          </a:p>
          <a:p>
            <a:pPr algn="just"/>
            <a:r>
              <a:rPr lang="en-US" b="1" dirty="0" smtClean="0"/>
              <a:t>81% of doctors said the cost of medical supplies is higher in PR than the US mainland. The mean estimate made by doctors was 22% higher. Most doctors attributed higher costs to shipping and lack of competition. The mean estimate for how much shipping raises prices was 14%.</a:t>
            </a:r>
            <a:endParaRPr lang="en-US" b="1" dirty="0"/>
          </a:p>
        </p:txBody>
      </p:sp>
    </p:spTree>
    <p:extLst>
      <p:ext uri="{BB962C8B-B14F-4D97-AF65-F5344CB8AC3E}">
        <p14:creationId xmlns:p14="http://schemas.microsoft.com/office/powerpoint/2010/main" xmlns="" val="127252746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u="sng" dirty="0">
                <a:ln>
                  <a:solidFill>
                    <a:schemeClr val="accent1"/>
                  </a:solidFill>
                </a:ln>
                <a:solidFill>
                  <a:schemeClr val="tx2"/>
                </a:solidFill>
              </a:rPr>
              <a:t>Problems and Concerns: </a:t>
            </a:r>
            <a:br>
              <a:rPr lang="en-US" sz="4400" b="1" u="sng" dirty="0">
                <a:ln>
                  <a:solidFill>
                    <a:schemeClr val="accent1"/>
                  </a:solidFill>
                </a:ln>
                <a:solidFill>
                  <a:schemeClr val="tx2"/>
                </a:solidFill>
              </a:rPr>
            </a:br>
            <a:r>
              <a:rPr lang="en-US" sz="4400" b="1" u="sng" dirty="0">
                <a:ln>
                  <a:solidFill>
                    <a:schemeClr val="accent1"/>
                  </a:solidFill>
                </a:ln>
                <a:solidFill>
                  <a:schemeClr val="tx2"/>
                </a:solidFill>
              </a:rPr>
              <a:t>Doctors in Puerto Rico </a:t>
            </a:r>
            <a:endParaRPr lang="en-US" u="sng" dirty="0"/>
          </a:p>
        </p:txBody>
      </p:sp>
      <p:sp>
        <p:nvSpPr>
          <p:cNvPr id="3" name="Content Placeholder 2"/>
          <p:cNvSpPr>
            <a:spLocks noGrp="1"/>
          </p:cNvSpPr>
          <p:nvPr>
            <p:ph idx="1"/>
          </p:nvPr>
        </p:nvSpPr>
        <p:spPr>
          <a:xfrm>
            <a:off x="1435608" y="1524000"/>
            <a:ext cx="7479792" cy="4724400"/>
          </a:xfrm>
          <a:solidFill>
            <a:schemeClr val="accent3">
              <a:lumMod val="20000"/>
              <a:lumOff val="80000"/>
            </a:schemeClr>
          </a:solidFill>
        </p:spPr>
        <p:txBody>
          <a:bodyPr>
            <a:normAutofit fontScale="62500" lnSpcReduction="20000"/>
          </a:bodyPr>
          <a:lstStyle/>
          <a:p>
            <a:pPr marL="82296" indent="0" algn="just">
              <a:buNone/>
            </a:pPr>
            <a:r>
              <a:rPr lang="en-US" b="1" u="sng" dirty="0" smtClean="0"/>
              <a:t>Factors Contributing to High Medical Practice Costs in Puerto Rico</a:t>
            </a:r>
          </a:p>
          <a:p>
            <a:pPr algn="just"/>
            <a:r>
              <a:rPr lang="en-US" b="1" dirty="0" smtClean="0"/>
              <a:t>96% said costs are now much higher than in 2001 and 4% said they are higher</a:t>
            </a:r>
          </a:p>
          <a:p>
            <a:pPr algn="just"/>
            <a:r>
              <a:rPr lang="en-US" b="1" dirty="0" smtClean="0"/>
              <a:t>When asked about factors contributing to high costs, respondents mentioned low fees paid by health insurers (93%) and Medicare (78%) as well as increases in actual costs, including: electricity (93%), other utilities (87%), personnel costs (84%), medical supplies (84%), medical equipment (76%), and high rents (63%)</a:t>
            </a:r>
          </a:p>
          <a:p>
            <a:pPr marL="82296" indent="0" algn="just">
              <a:buNone/>
            </a:pPr>
            <a:r>
              <a:rPr lang="en-US" b="1" u="sng" dirty="0" smtClean="0"/>
              <a:t>Intentions to Move Practice outside PR</a:t>
            </a:r>
          </a:p>
          <a:p>
            <a:pPr algn="just"/>
            <a:r>
              <a:rPr lang="en-US" b="1" dirty="0" smtClean="0"/>
              <a:t>82% were dissatisfied with salary or remuneration in PR and 59% had thought about moving their practice elsewhere</a:t>
            </a:r>
          </a:p>
          <a:p>
            <a:pPr algn="just"/>
            <a:r>
              <a:rPr lang="en-US" b="1" dirty="0" smtClean="0"/>
              <a:t>The main reasons for moving elsewhere: economic reasons (96%), better working conditions (90%), higher fees from health insurers (90%) and higher Medicare fees (77%)</a:t>
            </a:r>
            <a:endParaRPr lang="en-US" b="1" dirty="0"/>
          </a:p>
        </p:txBody>
      </p:sp>
    </p:spTree>
    <p:extLst>
      <p:ext uri="{BB962C8B-B14F-4D97-AF65-F5344CB8AC3E}">
        <p14:creationId xmlns:p14="http://schemas.microsoft.com/office/powerpoint/2010/main" xmlns="" val="1330210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498080" cy="1143000"/>
          </a:xfrm>
        </p:spPr>
        <p:txBody>
          <a:bodyPr>
            <a:normAutofit/>
          </a:bodyPr>
          <a:lstStyle/>
          <a:p>
            <a:r>
              <a:rPr lang="en-US" sz="3200" b="1" u="sng" dirty="0" smtClean="0">
                <a:ln>
                  <a:solidFill>
                    <a:schemeClr val="accent1"/>
                  </a:solidFill>
                </a:ln>
              </a:rPr>
              <a:t>Specific Objectives</a:t>
            </a:r>
            <a:endParaRPr lang="en-US" sz="3200" b="1" u="sng" dirty="0">
              <a:ln>
                <a:solidFill>
                  <a:schemeClr val="accent1"/>
                </a:solidFill>
              </a:ln>
            </a:endParaRPr>
          </a:p>
        </p:txBody>
      </p:sp>
      <p:sp>
        <p:nvSpPr>
          <p:cNvPr id="3" name="Content Placeholder 2"/>
          <p:cNvSpPr>
            <a:spLocks noGrp="1"/>
          </p:cNvSpPr>
          <p:nvPr>
            <p:ph idx="1"/>
          </p:nvPr>
        </p:nvSpPr>
        <p:spPr>
          <a:xfrm>
            <a:off x="990600" y="1295400"/>
            <a:ext cx="7772400" cy="4953000"/>
          </a:xfrm>
          <a:solidFill>
            <a:schemeClr val="accent1">
              <a:lumMod val="20000"/>
              <a:lumOff val="80000"/>
            </a:schemeClr>
          </a:solidFill>
        </p:spPr>
        <p:txBody>
          <a:bodyPr>
            <a:noAutofit/>
          </a:bodyPr>
          <a:lstStyle/>
          <a:p>
            <a:pPr lvl="0" algn="just">
              <a:spcAft>
                <a:spcPts val="600"/>
              </a:spcAft>
            </a:pPr>
            <a:r>
              <a:rPr lang="en-US" sz="2000" b="1" dirty="0"/>
              <a:t>Determine the following costs of practicing medicine for doctors in group practice and those with an individual practice in Puerto Rico:</a:t>
            </a:r>
            <a:endParaRPr lang="en-US" sz="1800" b="1" dirty="0"/>
          </a:p>
          <a:p>
            <a:pPr lvl="1" algn="just">
              <a:spcBef>
                <a:spcPts val="600"/>
              </a:spcBef>
              <a:spcAft>
                <a:spcPts val="600"/>
              </a:spcAft>
            </a:pPr>
            <a:r>
              <a:rPr lang="en-US" sz="1800" b="1" dirty="0"/>
              <a:t>Rental costs </a:t>
            </a:r>
            <a:r>
              <a:rPr lang="en-US" sz="1800" b="1" dirty="0" smtClean="0"/>
              <a:t>as </a:t>
            </a:r>
            <a:r>
              <a:rPr lang="en-US" sz="1800" b="1" dirty="0"/>
              <a:t>well as electricity and water expenses (whether included or separately billed from rent)</a:t>
            </a:r>
            <a:endParaRPr lang="en-US" sz="1600" b="1" dirty="0"/>
          </a:p>
          <a:p>
            <a:pPr lvl="1" algn="just">
              <a:spcBef>
                <a:spcPts val="600"/>
              </a:spcBef>
              <a:spcAft>
                <a:spcPts val="600"/>
              </a:spcAft>
            </a:pPr>
            <a:r>
              <a:rPr lang="en-US" sz="1800" b="1" dirty="0"/>
              <a:t>Non-physician employee wages for nurses, health technicians and administrative support staff</a:t>
            </a:r>
            <a:endParaRPr lang="en-US" sz="1600" b="1" dirty="0"/>
          </a:p>
          <a:p>
            <a:pPr lvl="1" algn="just">
              <a:spcBef>
                <a:spcPts val="600"/>
              </a:spcBef>
              <a:spcAft>
                <a:spcPts val="600"/>
              </a:spcAft>
            </a:pPr>
            <a:r>
              <a:rPr lang="en-US" sz="1800" b="1" dirty="0"/>
              <a:t>Physician wage costs</a:t>
            </a:r>
            <a:endParaRPr lang="en-US" sz="1600" b="1" dirty="0"/>
          </a:p>
          <a:p>
            <a:pPr lvl="1" algn="just">
              <a:spcBef>
                <a:spcPts val="600"/>
              </a:spcBef>
              <a:spcAft>
                <a:spcPts val="600"/>
              </a:spcAft>
            </a:pPr>
            <a:r>
              <a:rPr lang="en-US" sz="1800" b="1" dirty="0"/>
              <a:t>Contracted services costs, such as accounting and legal costs</a:t>
            </a:r>
            <a:endParaRPr lang="en-US" sz="1600" b="1" dirty="0"/>
          </a:p>
          <a:p>
            <a:pPr lvl="1" algn="just">
              <a:spcBef>
                <a:spcPts val="600"/>
              </a:spcBef>
              <a:spcAft>
                <a:spcPts val="600"/>
              </a:spcAft>
            </a:pPr>
            <a:r>
              <a:rPr lang="en-US" sz="1800" b="1" dirty="0"/>
              <a:t>Equipment </a:t>
            </a:r>
            <a:r>
              <a:rPr lang="en-US" sz="1800" b="1" dirty="0" smtClean="0"/>
              <a:t>costs</a:t>
            </a:r>
          </a:p>
          <a:p>
            <a:pPr lvl="0" algn="just">
              <a:spcAft>
                <a:spcPts val="600"/>
              </a:spcAft>
            </a:pPr>
            <a:r>
              <a:rPr lang="en-US" sz="2000" b="1" dirty="0"/>
              <a:t>Determine costs for malpractice insurance for general practitioners and </a:t>
            </a:r>
            <a:r>
              <a:rPr lang="en-US" sz="2000" b="1" dirty="0" smtClean="0"/>
              <a:t>specialists</a:t>
            </a:r>
            <a:endParaRPr lang="en-US" sz="1800" b="1" dirty="0"/>
          </a:p>
        </p:txBody>
      </p:sp>
      <p:sp>
        <p:nvSpPr>
          <p:cNvPr id="4" name="Slide Number Placeholder 3"/>
          <p:cNvSpPr>
            <a:spLocks noGrp="1"/>
          </p:cNvSpPr>
          <p:nvPr>
            <p:ph type="sldNum" sz="quarter" idx="12"/>
          </p:nvPr>
        </p:nvSpPr>
        <p:spPr/>
        <p:txBody>
          <a:bodyPr/>
          <a:lstStyle/>
          <a:p>
            <a:fld id="{EE8461CB-F664-4C6D-9D76-6C1228376BE3}" type="slidenum">
              <a:rPr lang="en-US" sz="1000" smtClean="0"/>
              <a:pPr/>
              <a:t>8</a:t>
            </a:fld>
            <a:endParaRPr lang="en-US" sz="1000" dirty="0"/>
          </a:p>
        </p:txBody>
      </p:sp>
    </p:spTree>
    <p:extLst>
      <p:ext uri="{BB962C8B-B14F-4D97-AF65-F5344CB8AC3E}">
        <p14:creationId xmlns:p14="http://schemas.microsoft.com/office/powerpoint/2010/main" xmlns="" val="53585475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u="sng" dirty="0">
                <a:ln>
                  <a:solidFill>
                    <a:schemeClr val="accent1"/>
                  </a:solidFill>
                </a:ln>
                <a:solidFill>
                  <a:schemeClr val="tx2"/>
                </a:solidFill>
              </a:rPr>
              <a:t>Problems and Concerns: </a:t>
            </a:r>
            <a:br>
              <a:rPr lang="en-US" sz="4400" b="1" u="sng" dirty="0">
                <a:ln>
                  <a:solidFill>
                    <a:schemeClr val="accent1"/>
                  </a:solidFill>
                </a:ln>
                <a:solidFill>
                  <a:schemeClr val="tx2"/>
                </a:solidFill>
              </a:rPr>
            </a:br>
            <a:r>
              <a:rPr lang="en-US" sz="4400" b="1" u="sng" dirty="0">
                <a:ln>
                  <a:solidFill>
                    <a:schemeClr val="accent1"/>
                  </a:solidFill>
                </a:ln>
                <a:solidFill>
                  <a:schemeClr val="tx2"/>
                </a:solidFill>
              </a:rPr>
              <a:t>Doctors in Puerto Rico </a:t>
            </a:r>
            <a:endParaRPr lang="en-US" u="sng" dirty="0"/>
          </a:p>
        </p:txBody>
      </p:sp>
      <p:sp>
        <p:nvSpPr>
          <p:cNvPr id="3" name="Content Placeholder 2"/>
          <p:cNvSpPr>
            <a:spLocks noGrp="1"/>
          </p:cNvSpPr>
          <p:nvPr>
            <p:ph idx="1"/>
          </p:nvPr>
        </p:nvSpPr>
        <p:spPr>
          <a:xfrm>
            <a:off x="1435608" y="1676400"/>
            <a:ext cx="7327392" cy="4724400"/>
          </a:xfrm>
          <a:solidFill>
            <a:schemeClr val="accent3">
              <a:lumMod val="20000"/>
              <a:lumOff val="80000"/>
            </a:schemeClr>
          </a:solidFill>
        </p:spPr>
        <p:txBody>
          <a:bodyPr>
            <a:normAutofit fontScale="70000" lnSpcReduction="20000"/>
          </a:bodyPr>
          <a:lstStyle/>
          <a:p>
            <a:pPr marL="82296" indent="0" algn="just">
              <a:buNone/>
            </a:pPr>
            <a:r>
              <a:rPr lang="en-US" sz="3400" b="1" u="sng" dirty="0" smtClean="0"/>
              <a:t>Concerns Expressed by Doctors </a:t>
            </a:r>
          </a:p>
          <a:p>
            <a:pPr algn="just"/>
            <a:r>
              <a:rPr lang="en-US" sz="3400" b="1" dirty="0" smtClean="0"/>
              <a:t>In </a:t>
            </a:r>
            <a:r>
              <a:rPr lang="en-US" b="1" dirty="0" smtClean="0"/>
              <a:t>answering the open ended question requesting additional comments at the end of the survey, 40% mentioned the fact that fees paid by Medicare, </a:t>
            </a:r>
            <a:r>
              <a:rPr lang="en-US" b="1" dirty="0" err="1" smtClean="0"/>
              <a:t>Mi</a:t>
            </a:r>
            <a:r>
              <a:rPr lang="en-US" b="1" dirty="0" smtClean="0"/>
              <a:t> </a:t>
            </a:r>
            <a:r>
              <a:rPr lang="en-US" b="1" dirty="0" err="1" smtClean="0"/>
              <a:t>Salud</a:t>
            </a:r>
            <a:r>
              <a:rPr lang="en-US" b="1" dirty="0" smtClean="0"/>
              <a:t> and private health insurers are too low or low in comparison to the US mainland.</a:t>
            </a:r>
          </a:p>
          <a:p>
            <a:pPr algn="just"/>
            <a:r>
              <a:rPr lang="en-US" b="1" dirty="0" smtClean="0"/>
              <a:t>Other concerns including high medical costs, low salaries for doctors, poor working conditions, cash flow problems caused by health insurers and their capacity to impose norms of treatment on doctors and patients, problems with Medicare Advantage Plans, problems with the capitation system under </a:t>
            </a:r>
            <a:r>
              <a:rPr lang="en-US" b="1" dirty="0" err="1" smtClean="0"/>
              <a:t>Mi</a:t>
            </a:r>
            <a:r>
              <a:rPr lang="en-US" b="1" dirty="0" smtClean="0"/>
              <a:t> </a:t>
            </a:r>
            <a:r>
              <a:rPr lang="en-US" b="1" dirty="0" err="1" smtClean="0"/>
              <a:t>Salud</a:t>
            </a:r>
            <a:r>
              <a:rPr lang="en-US" b="1" dirty="0" smtClean="0"/>
              <a:t>,  and the exodus of specialists from the island.</a:t>
            </a:r>
          </a:p>
        </p:txBody>
      </p:sp>
    </p:spTree>
    <p:extLst>
      <p:ext uri="{BB962C8B-B14F-4D97-AF65-F5344CB8AC3E}">
        <p14:creationId xmlns:p14="http://schemas.microsoft.com/office/powerpoint/2010/main" xmlns="" val="148842912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u="sng" dirty="0">
                <a:ln>
                  <a:solidFill>
                    <a:schemeClr val="accent1"/>
                  </a:solidFill>
                </a:ln>
                <a:solidFill>
                  <a:schemeClr val="tx2"/>
                </a:solidFill>
              </a:rPr>
              <a:t>Problems and Concerns: </a:t>
            </a:r>
            <a:br>
              <a:rPr lang="en-US" sz="4400" b="1" u="sng" dirty="0">
                <a:ln>
                  <a:solidFill>
                    <a:schemeClr val="accent1"/>
                  </a:solidFill>
                </a:ln>
                <a:solidFill>
                  <a:schemeClr val="tx2"/>
                </a:solidFill>
              </a:rPr>
            </a:br>
            <a:r>
              <a:rPr lang="en-US" sz="4400" b="1" u="sng" dirty="0">
                <a:ln>
                  <a:solidFill>
                    <a:schemeClr val="accent1"/>
                  </a:solidFill>
                </a:ln>
                <a:solidFill>
                  <a:schemeClr val="tx2"/>
                </a:solidFill>
              </a:rPr>
              <a:t>Doctors in Puerto Rico </a:t>
            </a:r>
            <a:endParaRPr lang="en-US" u="sng" dirty="0"/>
          </a:p>
        </p:txBody>
      </p:sp>
      <p:sp>
        <p:nvSpPr>
          <p:cNvPr id="3" name="Content Placeholder 2"/>
          <p:cNvSpPr>
            <a:spLocks noGrp="1"/>
          </p:cNvSpPr>
          <p:nvPr>
            <p:ph idx="1"/>
          </p:nvPr>
        </p:nvSpPr>
        <p:spPr>
          <a:xfrm>
            <a:off x="1435608" y="1600200"/>
            <a:ext cx="7403592" cy="4648200"/>
          </a:xfrm>
          <a:solidFill>
            <a:schemeClr val="accent3">
              <a:lumMod val="20000"/>
              <a:lumOff val="80000"/>
            </a:schemeClr>
          </a:solidFill>
        </p:spPr>
        <p:txBody>
          <a:bodyPr>
            <a:normAutofit fontScale="77500" lnSpcReduction="20000"/>
          </a:bodyPr>
          <a:lstStyle/>
          <a:p>
            <a:pPr marL="82296" indent="0" algn="just">
              <a:buNone/>
            </a:pPr>
            <a:r>
              <a:rPr lang="en-US" b="1" u="sng" dirty="0" smtClean="0"/>
              <a:t>Concerns Expressed by Doctors</a:t>
            </a:r>
          </a:p>
          <a:p>
            <a:pPr algn="just"/>
            <a:r>
              <a:rPr lang="en-US" sz="2800" b="1" dirty="0"/>
              <a:t>Doctors are not only concerned about an exodus of doctors in certain specialties, but also the fact that sometimes the best option for treatment is not available in Puerto Rico. </a:t>
            </a:r>
            <a:endParaRPr lang="en-US" sz="2800" b="1" dirty="0" smtClean="0"/>
          </a:p>
          <a:p>
            <a:pPr marL="365760" lvl="1" indent="-283464" algn="just">
              <a:spcBef>
                <a:spcPts val="600"/>
              </a:spcBef>
              <a:buSzPct val="80000"/>
              <a:buFont typeface="Wingdings 2"/>
              <a:buChar char=""/>
            </a:pPr>
            <a:r>
              <a:rPr lang="en-US" b="1" dirty="0"/>
              <a:t>The exodus of specialists and the unavailability of certain treatments </a:t>
            </a:r>
            <a:r>
              <a:rPr lang="en-US" b="1" dirty="0" smtClean="0"/>
              <a:t>is </a:t>
            </a:r>
            <a:r>
              <a:rPr lang="en-US" b="1" dirty="0"/>
              <a:t>seen as a </a:t>
            </a:r>
            <a:r>
              <a:rPr lang="en-US" b="1" dirty="0" smtClean="0"/>
              <a:t>direct result </a:t>
            </a:r>
            <a:r>
              <a:rPr lang="en-US" b="1" dirty="0"/>
              <a:t>of decisions made </a:t>
            </a:r>
            <a:r>
              <a:rPr lang="en-US" b="1" dirty="0" err="1" smtClean="0"/>
              <a:t>Mi</a:t>
            </a:r>
            <a:r>
              <a:rPr lang="en-US" b="1" dirty="0" smtClean="0"/>
              <a:t> </a:t>
            </a:r>
            <a:r>
              <a:rPr lang="en-US" b="1" dirty="0" err="1" smtClean="0"/>
              <a:t>Salud</a:t>
            </a:r>
            <a:r>
              <a:rPr lang="en-US" b="1" dirty="0" smtClean="0"/>
              <a:t>, Medicare, and private health insurers (including Medicare Advantage) to </a:t>
            </a:r>
            <a:r>
              <a:rPr lang="en-US" b="1" dirty="0"/>
              <a:t>maintain fees for doctors too low in Puerto Rico</a:t>
            </a:r>
            <a:r>
              <a:rPr lang="en-US" b="1" dirty="0" smtClean="0"/>
              <a:t>.</a:t>
            </a:r>
          </a:p>
          <a:p>
            <a:pPr marL="365760" lvl="1" indent="-283464" algn="just">
              <a:spcBef>
                <a:spcPts val="600"/>
              </a:spcBef>
              <a:buSzPct val="80000"/>
              <a:buFont typeface="Wingdings 2"/>
              <a:buChar char=""/>
            </a:pPr>
            <a:r>
              <a:rPr lang="en-US" b="1" dirty="0"/>
              <a:t>In general doctors in Puerto Rico expressed a high degree of dissatisfaction with poor remuneration and bad working conditions on the island and a willingness to consider moving their medical practice </a:t>
            </a:r>
            <a:r>
              <a:rPr lang="en-US" b="1" dirty="0" smtClean="0"/>
              <a:t>elsewhere.</a:t>
            </a:r>
            <a:endParaRPr lang="en-US" b="1" dirty="0"/>
          </a:p>
          <a:p>
            <a:pPr marL="365760" lvl="1" indent="-283464" algn="just">
              <a:spcBef>
                <a:spcPts val="600"/>
              </a:spcBef>
              <a:buSzPct val="80000"/>
              <a:buFont typeface="Wingdings 2"/>
              <a:buChar char=""/>
            </a:pPr>
            <a:endParaRPr lang="en-US" b="1" dirty="0"/>
          </a:p>
          <a:p>
            <a:endParaRPr lang="en-US" u="sng" dirty="0"/>
          </a:p>
        </p:txBody>
      </p:sp>
    </p:spTree>
    <p:extLst>
      <p:ext uri="{BB962C8B-B14F-4D97-AF65-F5344CB8AC3E}">
        <p14:creationId xmlns:p14="http://schemas.microsoft.com/office/powerpoint/2010/main" xmlns="" val="365560440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u="sng" dirty="0" smtClean="0">
                <a:ln>
                  <a:solidFill>
                    <a:schemeClr val="accent1"/>
                  </a:solidFill>
                </a:ln>
                <a:solidFill>
                  <a:schemeClr val="tx2"/>
                </a:solidFill>
              </a:rPr>
              <a:t>Perspectives of Doctors from PR Now Practicing on US Mainland</a:t>
            </a:r>
            <a:endParaRPr lang="en-US" u="sng" dirty="0"/>
          </a:p>
        </p:txBody>
      </p:sp>
      <p:sp>
        <p:nvSpPr>
          <p:cNvPr id="3" name="Content Placeholder 2"/>
          <p:cNvSpPr>
            <a:spLocks noGrp="1"/>
          </p:cNvSpPr>
          <p:nvPr>
            <p:ph idx="1"/>
          </p:nvPr>
        </p:nvSpPr>
        <p:spPr>
          <a:xfrm>
            <a:off x="1435608" y="1600200"/>
            <a:ext cx="7403592" cy="4648200"/>
          </a:xfrm>
          <a:solidFill>
            <a:schemeClr val="accent1">
              <a:lumMod val="20000"/>
              <a:lumOff val="80000"/>
            </a:schemeClr>
          </a:solidFill>
        </p:spPr>
        <p:txBody>
          <a:bodyPr>
            <a:normAutofit fontScale="70000" lnSpcReduction="20000"/>
          </a:bodyPr>
          <a:lstStyle/>
          <a:p>
            <a:pPr algn="just"/>
            <a:r>
              <a:rPr lang="en-US" b="1" u="sng" dirty="0" smtClean="0"/>
              <a:t>Demographic differences</a:t>
            </a:r>
          </a:p>
          <a:p>
            <a:pPr lvl="1" algn="just"/>
            <a:r>
              <a:rPr lang="en-US" b="1" dirty="0" smtClean="0"/>
              <a:t>The doctors practicing in US mainland are older than their counterparts surveyed in PR (43% of sample in US were 55-64 years of age compared to 24% of the sample in PR). The average number of years the doctors now in US had practiced medicine was 27, and 66% had previously in PR.</a:t>
            </a:r>
          </a:p>
          <a:p>
            <a:pPr lvl="1" algn="just"/>
            <a:r>
              <a:rPr lang="en-US" b="1" dirty="0" smtClean="0"/>
              <a:t>A slightly larger percentage of the sample of doctors practicing in US are specialists (54%) compared to 45% in the sample of doctor practicing in PR</a:t>
            </a:r>
          </a:p>
          <a:p>
            <a:pPr lvl="1" algn="just"/>
            <a:r>
              <a:rPr lang="en-US" b="1" dirty="0" smtClean="0"/>
              <a:t>A much larger percentage of doctors practicing in the US did their residency in the US (51%) compared to 11% of doctors practicing in PR</a:t>
            </a:r>
          </a:p>
          <a:p>
            <a:pPr lvl="1" algn="just"/>
            <a:r>
              <a:rPr lang="en-US" b="1" dirty="0" smtClean="0"/>
              <a:t>A much larger percentage of doctors practicing in US did their specialty in the US (90%) compared to 38% of doctors practicing in PR</a:t>
            </a:r>
          </a:p>
          <a:p>
            <a:pPr algn="just"/>
            <a:endParaRPr lang="en-US" b="1" dirty="0" smtClean="0"/>
          </a:p>
          <a:p>
            <a:endParaRPr lang="en-US" dirty="0" smtClean="0"/>
          </a:p>
        </p:txBody>
      </p:sp>
    </p:spTree>
    <p:extLst>
      <p:ext uri="{BB962C8B-B14F-4D97-AF65-F5344CB8AC3E}">
        <p14:creationId xmlns:p14="http://schemas.microsoft.com/office/powerpoint/2010/main" xmlns="" val="61194105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u="sng" dirty="0">
                <a:ln>
                  <a:solidFill>
                    <a:schemeClr val="accent1"/>
                  </a:solidFill>
                </a:ln>
                <a:solidFill>
                  <a:schemeClr val="tx2"/>
                </a:solidFill>
              </a:rPr>
              <a:t>Perspectives of Doctors from PR </a:t>
            </a:r>
            <a:r>
              <a:rPr lang="en-US" sz="3600" b="1" u="sng" dirty="0" smtClean="0">
                <a:ln>
                  <a:solidFill>
                    <a:schemeClr val="accent1"/>
                  </a:solidFill>
                </a:ln>
                <a:solidFill>
                  <a:schemeClr val="tx2"/>
                </a:solidFill>
              </a:rPr>
              <a:t/>
            </a:r>
            <a:br>
              <a:rPr lang="en-US" sz="3600" b="1" u="sng" dirty="0" smtClean="0">
                <a:ln>
                  <a:solidFill>
                    <a:schemeClr val="accent1"/>
                  </a:solidFill>
                </a:ln>
                <a:solidFill>
                  <a:schemeClr val="tx2"/>
                </a:solidFill>
              </a:rPr>
            </a:br>
            <a:r>
              <a:rPr lang="en-US" sz="3600" b="1" u="sng" dirty="0" smtClean="0">
                <a:ln>
                  <a:solidFill>
                    <a:schemeClr val="accent1"/>
                  </a:solidFill>
                </a:ln>
                <a:solidFill>
                  <a:schemeClr val="tx2"/>
                </a:solidFill>
              </a:rPr>
              <a:t>Now </a:t>
            </a:r>
            <a:r>
              <a:rPr lang="en-US" sz="3600" b="1" u="sng" dirty="0">
                <a:ln>
                  <a:solidFill>
                    <a:schemeClr val="accent1"/>
                  </a:solidFill>
                </a:ln>
                <a:solidFill>
                  <a:schemeClr val="tx2"/>
                </a:solidFill>
              </a:rPr>
              <a:t>Practicing </a:t>
            </a:r>
            <a:r>
              <a:rPr lang="en-US" sz="3600" b="1" u="sng" dirty="0" smtClean="0">
                <a:ln>
                  <a:solidFill>
                    <a:schemeClr val="accent1"/>
                  </a:solidFill>
                </a:ln>
                <a:solidFill>
                  <a:schemeClr val="tx2"/>
                </a:solidFill>
              </a:rPr>
              <a:t>on </a:t>
            </a:r>
            <a:r>
              <a:rPr lang="en-US" sz="3600" b="1" u="sng" dirty="0">
                <a:ln>
                  <a:solidFill>
                    <a:schemeClr val="accent1"/>
                  </a:solidFill>
                </a:ln>
                <a:solidFill>
                  <a:schemeClr val="tx2"/>
                </a:solidFill>
              </a:rPr>
              <a:t>US mainland</a:t>
            </a:r>
            <a:endParaRPr lang="en-US" sz="3600" u="sng" dirty="0"/>
          </a:p>
        </p:txBody>
      </p:sp>
      <p:sp>
        <p:nvSpPr>
          <p:cNvPr id="3" name="Content Placeholder 2"/>
          <p:cNvSpPr>
            <a:spLocks noGrp="1"/>
          </p:cNvSpPr>
          <p:nvPr>
            <p:ph idx="1"/>
          </p:nvPr>
        </p:nvSpPr>
        <p:spPr>
          <a:xfrm>
            <a:off x="1435608" y="1600200"/>
            <a:ext cx="7403592" cy="4876800"/>
          </a:xfrm>
          <a:solidFill>
            <a:schemeClr val="accent1">
              <a:lumMod val="20000"/>
              <a:lumOff val="80000"/>
            </a:schemeClr>
          </a:solidFill>
        </p:spPr>
        <p:txBody>
          <a:bodyPr>
            <a:normAutofit fontScale="55000" lnSpcReduction="20000"/>
          </a:bodyPr>
          <a:lstStyle/>
          <a:p>
            <a:pPr marL="82296" indent="0" algn="just">
              <a:buNone/>
            </a:pPr>
            <a:r>
              <a:rPr lang="en-US" b="1" u="sng" dirty="0" smtClean="0"/>
              <a:t>Motivations to Move to the US</a:t>
            </a:r>
          </a:p>
          <a:p>
            <a:pPr algn="just"/>
            <a:r>
              <a:rPr lang="en-US" b="1" dirty="0" smtClean="0"/>
              <a:t>Major factors were: higher income or better benefits in the US (77%) better quality of life in the US (77%). </a:t>
            </a:r>
            <a:r>
              <a:rPr lang="en-US" b="1" dirty="0"/>
              <a:t> </a:t>
            </a:r>
            <a:r>
              <a:rPr lang="en-US" b="1" dirty="0" smtClean="0"/>
              <a:t>These pull factors that beckoned them toward better economic opportunities and improved lifestyle were given great importance.  Another pull factor that was highlighted was: opportunity for professional growth (69%). </a:t>
            </a:r>
          </a:p>
          <a:p>
            <a:pPr algn="just"/>
            <a:r>
              <a:rPr lang="en-US" b="1" dirty="0" smtClean="0"/>
              <a:t>On the other hand,  high percentages mentioned the push factors that propelled them to look for opportunities outside Puerto Rico: health insurer fees too low, payments too slow or difficult in PR (71%) and Medicare fees too low, payments too slow or difficult (43%)</a:t>
            </a:r>
          </a:p>
          <a:p>
            <a:pPr algn="just"/>
            <a:r>
              <a:rPr lang="en-US" b="1" dirty="0" smtClean="0"/>
              <a:t>Personal reasons were rated somewhat lower (37%)</a:t>
            </a:r>
          </a:p>
          <a:p>
            <a:pPr algn="just"/>
            <a:r>
              <a:rPr lang="en-US" b="1" dirty="0" smtClean="0"/>
              <a:t>It should be noted that 74% of doctors said they had been unhappy with salaries/remuneration while practicing in Puerto Rico. </a:t>
            </a:r>
            <a:r>
              <a:rPr lang="en-US" b="1" dirty="0"/>
              <a:t>D</a:t>
            </a:r>
            <a:r>
              <a:rPr lang="en-US" b="1" dirty="0" smtClean="0"/>
              <a:t>octors who moved to the US with expectations of higher income were quite likely to realize those expectations. Among all doctor now practicing in US, 80% reported a salary increase. Among those whose salary increased, 50% said it increased by 100% or more.</a:t>
            </a:r>
          </a:p>
          <a:p>
            <a:pPr lvl="1"/>
            <a:endParaRPr lang="en-US" dirty="0" smtClean="0"/>
          </a:p>
          <a:p>
            <a:endParaRPr lang="en-US" dirty="0"/>
          </a:p>
        </p:txBody>
      </p:sp>
    </p:spTree>
    <p:extLst>
      <p:ext uri="{BB962C8B-B14F-4D97-AF65-F5344CB8AC3E}">
        <p14:creationId xmlns:p14="http://schemas.microsoft.com/office/powerpoint/2010/main" xmlns="" val="90891376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u="sng" dirty="0">
                <a:ln>
                  <a:solidFill>
                    <a:schemeClr val="accent1"/>
                  </a:solidFill>
                </a:ln>
                <a:solidFill>
                  <a:schemeClr val="tx2"/>
                </a:solidFill>
              </a:rPr>
              <a:t>Perspectives of Doctors from PR </a:t>
            </a:r>
            <a:r>
              <a:rPr lang="en-US" sz="3600" b="1" u="sng" dirty="0" smtClean="0">
                <a:ln>
                  <a:solidFill>
                    <a:schemeClr val="accent1"/>
                  </a:solidFill>
                </a:ln>
                <a:solidFill>
                  <a:schemeClr val="tx2"/>
                </a:solidFill>
              </a:rPr>
              <a:t/>
            </a:r>
            <a:br>
              <a:rPr lang="en-US" sz="3600" b="1" u="sng" dirty="0" smtClean="0">
                <a:ln>
                  <a:solidFill>
                    <a:schemeClr val="accent1"/>
                  </a:solidFill>
                </a:ln>
                <a:solidFill>
                  <a:schemeClr val="tx2"/>
                </a:solidFill>
              </a:rPr>
            </a:br>
            <a:r>
              <a:rPr lang="en-US" sz="3600" b="1" u="sng" dirty="0" smtClean="0">
                <a:ln>
                  <a:solidFill>
                    <a:schemeClr val="accent1"/>
                  </a:solidFill>
                </a:ln>
                <a:solidFill>
                  <a:schemeClr val="tx2"/>
                </a:solidFill>
              </a:rPr>
              <a:t>Now </a:t>
            </a:r>
            <a:r>
              <a:rPr lang="en-US" sz="3600" b="1" u="sng" dirty="0">
                <a:ln>
                  <a:solidFill>
                    <a:schemeClr val="accent1"/>
                  </a:solidFill>
                </a:ln>
                <a:solidFill>
                  <a:schemeClr val="tx2"/>
                </a:solidFill>
              </a:rPr>
              <a:t>Practicing </a:t>
            </a:r>
            <a:r>
              <a:rPr lang="en-US" sz="3600" b="1" u="sng" dirty="0" smtClean="0">
                <a:ln>
                  <a:solidFill>
                    <a:schemeClr val="accent1"/>
                  </a:solidFill>
                </a:ln>
                <a:solidFill>
                  <a:schemeClr val="tx2"/>
                </a:solidFill>
              </a:rPr>
              <a:t>on </a:t>
            </a:r>
            <a:r>
              <a:rPr lang="en-US" sz="3600" b="1" u="sng" dirty="0">
                <a:ln>
                  <a:solidFill>
                    <a:schemeClr val="accent1"/>
                  </a:solidFill>
                </a:ln>
                <a:solidFill>
                  <a:schemeClr val="tx2"/>
                </a:solidFill>
              </a:rPr>
              <a:t>US mainland</a:t>
            </a:r>
            <a:endParaRPr lang="en-US" sz="3600" u="sng" dirty="0"/>
          </a:p>
        </p:txBody>
      </p:sp>
      <p:sp>
        <p:nvSpPr>
          <p:cNvPr id="3" name="Content Placeholder 2"/>
          <p:cNvSpPr>
            <a:spLocks noGrp="1"/>
          </p:cNvSpPr>
          <p:nvPr>
            <p:ph idx="1"/>
          </p:nvPr>
        </p:nvSpPr>
        <p:spPr>
          <a:xfrm>
            <a:off x="1435608" y="1447800"/>
            <a:ext cx="7403592" cy="4800600"/>
          </a:xfrm>
          <a:solidFill>
            <a:schemeClr val="accent1">
              <a:lumMod val="20000"/>
              <a:lumOff val="80000"/>
            </a:schemeClr>
          </a:solidFill>
        </p:spPr>
        <p:txBody>
          <a:bodyPr>
            <a:normAutofit fontScale="62500" lnSpcReduction="20000"/>
          </a:bodyPr>
          <a:lstStyle/>
          <a:p>
            <a:pPr marL="82296" indent="0" algn="just">
              <a:buNone/>
            </a:pPr>
            <a:r>
              <a:rPr lang="en-US" b="1" u="sng" dirty="0" smtClean="0"/>
              <a:t>Factors that could motivate doctors to move back to PR</a:t>
            </a:r>
          </a:p>
          <a:p>
            <a:pPr algn="just"/>
            <a:r>
              <a:rPr lang="en-US" b="1" dirty="0" smtClean="0"/>
              <a:t>Doctors were most likely to mention economic factors and job conditions: if health insurers paid higher fees and/or made faster payment, (86%) if Medicare paid higher fees and/or made faster payments (57%) , if better job conditions (57%), if remuneration increases (40%)</a:t>
            </a:r>
          </a:p>
          <a:p>
            <a:pPr algn="just"/>
            <a:r>
              <a:rPr lang="en-US" b="1" dirty="0" smtClean="0"/>
              <a:t>Quality of life and personal issues were also important but not as important: If better quality of life (46%), personal reasons (31%). </a:t>
            </a:r>
            <a:endParaRPr lang="en-US" b="1" dirty="0"/>
          </a:p>
          <a:p>
            <a:pPr algn="just"/>
            <a:r>
              <a:rPr lang="en-US" b="1" dirty="0" smtClean="0"/>
              <a:t>In summary, many doctors now practicing in the US would be interested in moving back to the island if the difference in economic prospects could be reduced.</a:t>
            </a:r>
          </a:p>
          <a:p>
            <a:pPr marL="82296" indent="0" algn="just">
              <a:buNone/>
            </a:pPr>
            <a:r>
              <a:rPr lang="en-US" b="1" u="sng" dirty="0" smtClean="0"/>
              <a:t>Regrets about leaving PR</a:t>
            </a:r>
          </a:p>
          <a:p>
            <a:pPr algn="just"/>
            <a:r>
              <a:rPr lang="en-US" b="1" dirty="0" smtClean="0"/>
              <a:t>When doctors were asked in a final open-ended question to make additional comments, 20% said that most doctors who left PR did so with regret because they would have rather stayed to help the people of the island.</a:t>
            </a:r>
          </a:p>
        </p:txBody>
      </p:sp>
    </p:spTree>
    <p:extLst>
      <p:ext uri="{BB962C8B-B14F-4D97-AF65-F5344CB8AC3E}">
        <p14:creationId xmlns:p14="http://schemas.microsoft.com/office/powerpoint/2010/main" xmlns="" val="102652217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u="sng" dirty="0">
                <a:ln>
                  <a:solidFill>
                    <a:schemeClr val="accent1"/>
                  </a:solidFill>
                </a:ln>
                <a:solidFill>
                  <a:schemeClr val="tx2"/>
                </a:solidFill>
              </a:rPr>
              <a:t>Perspectives of Doctors from PR </a:t>
            </a:r>
            <a:r>
              <a:rPr lang="en-US" sz="3600" b="1" u="sng" dirty="0" smtClean="0">
                <a:ln>
                  <a:solidFill>
                    <a:schemeClr val="accent1"/>
                  </a:solidFill>
                </a:ln>
                <a:solidFill>
                  <a:schemeClr val="tx2"/>
                </a:solidFill>
              </a:rPr>
              <a:t/>
            </a:r>
            <a:br>
              <a:rPr lang="en-US" sz="3600" b="1" u="sng" dirty="0" smtClean="0">
                <a:ln>
                  <a:solidFill>
                    <a:schemeClr val="accent1"/>
                  </a:solidFill>
                </a:ln>
                <a:solidFill>
                  <a:schemeClr val="tx2"/>
                </a:solidFill>
              </a:rPr>
            </a:br>
            <a:r>
              <a:rPr lang="en-US" sz="3600" b="1" u="sng" dirty="0" smtClean="0">
                <a:ln>
                  <a:solidFill>
                    <a:schemeClr val="accent1"/>
                  </a:solidFill>
                </a:ln>
                <a:solidFill>
                  <a:schemeClr val="tx2"/>
                </a:solidFill>
              </a:rPr>
              <a:t>Now </a:t>
            </a:r>
            <a:r>
              <a:rPr lang="en-US" sz="3600" b="1" u="sng" dirty="0">
                <a:ln>
                  <a:solidFill>
                    <a:schemeClr val="accent1"/>
                  </a:solidFill>
                </a:ln>
                <a:solidFill>
                  <a:schemeClr val="tx2"/>
                </a:solidFill>
              </a:rPr>
              <a:t>Practicing </a:t>
            </a:r>
            <a:r>
              <a:rPr lang="en-US" sz="3600" b="1" u="sng" dirty="0" smtClean="0">
                <a:ln>
                  <a:solidFill>
                    <a:schemeClr val="accent1"/>
                  </a:solidFill>
                </a:ln>
                <a:solidFill>
                  <a:schemeClr val="tx2"/>
                </a:solidFill>
              </a:rPr>
              <a:t>on </a:t>
            </a:r>
            <a:r>
              <a:rPr lang="en-US" sz="3600" b="1" u="sng" dirty="0">
                <a:ln>
                  <a:solidFill>
                    <a:schemeClr val="accent1"/>
                  </a:solidFill>
                </a:ln>
                <a:solidFill>
                  <a:schemeClr val="tx2"/>
                </a:solidFill>
              </a:rPr>
              <a:t>US mainland</a:t>
            </a:r>
            <a:endParaRPr lang="en-US" sz="3600" u="sng" dirty="0"/>
          </a:p>
        </p:txBody>
      </p:sp>
      <p:sp>
        <p:nvSpPr>
          <p:cNvPr id="3" name="Content Placeholder 2"/>
          <p:cNvSpPr>
            <a:spLocks noGrp="1"/>
          </p:cNvSpPr>
          <p:nvPr>
            <p:ph idx="1"/>
          </p:nvPr>
        </p:nvSpPr>
        <p:spPr>
          <a:xfrm>
            <a:off x="1435608" y="1447800"/>
            <a:ext cx="7327392" cy="4800600"/>
          </a:xfrm>
          <a:solidFill>
            <a:schemeClr val="accent1">
              <a:lumMod val="20000"/>
              <a:lumOff val="80000"/>
            </a:schemeClr>
          </a:solidFill>
        </p:spPr>
        <p:txBody>
          <a:bodyPr>
            <a:normAutofit fontScale="62500" lnSpcReduction="20000"/>
          </a:bodyPr>
          <a:lstStyle/>
          <a:p>
            <a:pPr marL="82296" indent="0" algn="just">
              <a:buNone/>
            </a:pPr>
            <a:r>
              <a:rPr lang="en-US" b="1" u="sng" dirty="0" smtClean="0"/>
              <a:t>Importance of economic factors as a motivation for doctors to emigrate</a:t>
            </a:r>
          </a:p>
          <a:p>
            <a:pPr algn="just"/>
            <a:r>
              <a:rPr lang="en-US" b="1" dirty="0" smtClean="0"/>
              <a:t>The survey of doctors in the US confirmed the importance of economic factors as a motivation for doctors to emigrate from the island to the mainland. </a:t>
            </a:r>
            <a:r>
              <a:rPr lang="en-US" b="1" dirty="0"/>
              <a:t> </a:t>
            </a:r>
            <a:r>
              <a:rPr lang="en-US" b="1" dirty="0" smtClean="0"/>
              <a:t>Doctors who left did not stress personal reasons, and many expressed regret for abandoning the island. It is logical to conclude that many would have stayed in PR if the disparities in earnings were not so large. Doctors still in Puerto Rico are very conscious of these disparities. If further exodus of doctors is to be avoided in order to protect the health care system of the island, the economic disparities have to addressed. To eliminate these disparities completely may not be a feasible goal, but it should be possible to reduce the disparities sufficiently to retain our doctors. Any step in that direction, including raising the fees paid by Medicare, which are lower in PR than in any state or territory, would be a step in the right direction.</a:t>
            </a:r>
            <a:endParaRPr lang="en-US" b="1" dirty="0"/>
          </a:p>
        </p:txBody>
      </p:sp>
    </p:spTree>
    <p:extLst>
      <p:ext uri="{BB962C8B-B14F-4D97-AF65-F5344CB8AC3E}">
        <p14:creationId xmlns:p14="http://schemas.microsoft.com/office/powerpoint/2010/main" xmlns="" val="3631541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120" y="-152400"/>
            <a:ext cx="7498080" cy="1143000"/>
          </a:xfrm>
        </p:spPr>
        <p:txBody>
          <a:bodyPr>
            <a:normAutofit/>
          </a:bodyPr>
          <a:lstStyle/>
          <a:p>
            <a:r>
              <a:rPr lang="en-US" sz="3200" b="1" u="sng" dirty="0" smtClean="0">
                <a:ln>
                  <a:solidFill>
                    <a:schemeClr val="accent1"/>
                  </a:solidFill>
                </a:ln>
              </a:rPr>
              <a:t>Specific Objectives</a:t>
            </a:r>
            <a:endParaRPr lang="en-US" sz="3200" b="1" u="sng" dirty="0">
              <a:ln>
                <a:solidFill>
                  <a:schemeClr val="accent1"/>
                </a:solidFill>
              </a:ln>
            </a:endParaRPr>
          </a:p>
        </p:txBody>
      </p:sp>
      <p:sp>
        <p:nvSpPr>
          <p:cNvPr id="3" name="Content Placeholder 2"/>
          <p:cNvSpPr>
            <a:spLocks noGrp="1"/>
          </p:cNvSpPr>
          <p:nvPr>
            <p:ph idx="1"/>
          </p:nvPr>
        </p:nvSpPr>
        <p:spPr>
          <a:xfrm>
            <a:off x="1004668" y="990600"/>
            <a:ext cx="7910732" cy="5181600"/>
          </a:xfrm>
          <a:solidFill>
            <a:schemeClr val="accent1">
              <a:lumMod val="20000"/>
              <a:lumOff val="80000"/>
            </a:schemeClr>
          </a:solidFill>
        </p:spPr>
        <p:txBody>
          <a:bodyPr>
            <a:normAutofit/>
          </a:bodyPr>
          <a:lstStyle/>
          <a:p>
            <a:pPr algn="just"/>
            <a:r>
              <a:rPr lang="en-US" sz="2000" b="1" dirty="0"/>
              <a:t>Explore the perceptions that physicians have of the trends in medical practice costs and malpractice insurance costs in Puerto </a:t>
            </a:r>
            <a:r>
              <a:rPr lang="en-US" sz="2000" b="1" dirty="0" smtClean="0"/>
              <a:t>Rico.</a:t>
            </a:r>
            <a:endParaRPr lang="en-US" sz="1800" b="1" dirty="0"/>
          </a:p>
          <a:p>
            <a:pPr lvl="0" algn="just"/>
            <a:r>
              <a:rPr lang="en-US" sz="2000" b="1" dirty="0" smtClean="0"/>
              <a:t>Analyze the figures for rent and non-physician wages and determine whether the indexing done by CMS underestimates the real costs in Puerto Rico.</a:t>
            </a:r>
            <a:endParaRPr lang="en-US" sz="2000" b="1" dirty="0"/>
          </a:p>
          <a:p>
            <a:pPr lvl="0" algn="just"/>
            <a:r>
              <a:rPr lang="en-US" sz="2000" b="1" dirty="0"/>
              <a:t>Find out whether medical equipment costs are higher in Puerto Rico than in the United States and estimate to what degree the failure to index these expenses might result in underestimating the cost of medical practice in Puerto </a:t>
            </a:r>
            <a:r>
              <a:rPr lang="en-US" sz="2000" b="1" dirty="0" smtClean="0"/>
              <a:t>Rico.</a:t>
            </a:r>
            <a:endParaRPr lang="en-US" sz="2000" b="1" dirty="0"/>
          </a:p>
          <a:p>
            <a:pPr lvl="0" algn="just"/>
            <a:r>
              <a:rPr lang="en-US" sz="2000" b="1" dirty="0"/>
              <a:t>Make estimates of the degree to which medical practice costs </a:t>
            </a:r>
            <a:r>
              <a:rPr lang="en-US" sz="2000" b="1" dirty="0" smtClean="0"/>
              <a:t>as a whole and </a:t>
            </a:r>
            <a:r>
              <a:rPr lang="en-US" sz="2000" b="1" dirty="0"/>
              <a:t>malpractice insurance costs are underestimated in Puerto Rico and what policies could be implemented to compensate for any unfairness in the remuneration of doctors by </a:t>
            </a:r>
            <a:r>
              <a:rPr lang="en-US" sz="2000" b="1" dirty="0" smtClean="0"/>
              <a:t>Medicare.  </a:t>
            </a:r>
            <a:endParaRPr lang="en-US" sz="2000" b="1" dirty="0"/>
          </a:p>
          <a:p>
            <a:endParaRPr lang="en-US" sz="2000" dirty="0"/>
          </a:p>
        </p:txBody>
      </p:sp>
      <p:sp>
        <p:nvSpPr>
          <p:cNvPr id="4" name="Slide Number Placeholder 3"/>
          <p:cNvSpPr>
            <a:spLocks noGrp="1"/>
          </p:cNvSpPr>
          <p:nvPr>
            <p:ph type="sldNum" sz="quarter" idx="12"/>
          </p:nvPr>
        </p:nvSpPr>
        <p:spPr/>
        <p:txBody>
          <a:bodyPr/>
          <a:lstStyle/>
          <a:p>
            <a:fld id="{EE8461CB-F664-4C6D-9D76-6C1228376BE3}" type="slidenum">
              <a:rPr lang="en-US" sz="1000" smtClean="0"/>
              <a:pPr/>
              <a:t>9</a:t>
            </a:fld>
            <a:endParaRPr lang="en-US" sz="1000" dirty="0"/>
          </a:p>
        </p:txBody>
      </p:sp>
    </p:spTree>
    <p:extLst>
      <p:ext uri="{BB962C8B-B14F-4D97-AF65-F5344CB8AC3E}">
        <p14:creationId xmlns:p14="http://schemas.microsoft.com/office/powerpoint/2010/main" xmlns="" val="19185417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3612</TotalTime>
  <Words>9982</Words>
  <Application>Microsoft Office PowerPoint</Application>
  <PresentationFormat>On-screen Show (4:3)</PresentationFormat>
  <Paragraphs>828</Paragraphs>
  <Slides>85</Slides>
  <Notes>3</Notes>
  <HiddenSlides>0</HiddenSlides>
  <MMClips>0</MMClips>
  <ScaleCrop>false</ScaleCrop>
  <HeadingPairs>
    <vt:vector size="4" baseType="variant">
      <vt:variant>
        <vt:lpstr>Theme</vt:lpstr>
      </vt:variant>
      <vt:variant>
        <vt:i4>1</vt:i4>
      </vt:variant>
      <vt:variant>
        <vt:lpstr>Slide Titles</vt:lpstr>
      </vt:variant>
      <vt:variant>
        <vt:i4>85</vt:i4>
      </vt:variant>
    </vt:vector>
  </HeadingPairs>
  <TitlesOfParts>
    <vt:vector size="86" baseType="lpstr">
      <vt:lpstr>Solstice</vt:lpstr>
      <vt:lpstr>COST OF MEDICAL SERVICES IN PUERTO RICO</vt:lpstr>
      <vt:lpstr>Table of Contents</vt:lpstr>
      <vt:lpstr>Background of the Study</vt:lpstr>
      <vt:lpstr>Background of the Study</vt:lpstr>
      <vt:lpstr>Background of the Study</vt:lpstr>
      <vt:lpstr>Background of the Study</vt:lpstr>
      <vt:lpstr>Purpose </vt:lpstr>
      <vt:lpstr>Specific Objectives</vt:lpstr>
      <vt:lpstr>Specific Objectives</vt:lpstr>
      <vt:lpstr>Specific Objectives</vt:lpstr>
      <vt:lpstr>Methodology</vt:lpstr>
      <vt:lpstr>Methodology</vt:lpstr>
      <vt:lpstr>Findings:  Analysis of Quantitative Survey  of Doctors in Puerto Rico  and Related Information  from One-on-One Interviews </vt:lpstr>
      <vt:lpstr>Demographics of Doctors Surveyed: Gender,  Age and Type of Practice</vt:lpstr>
      <vt:lpstr>Where Did You Study Medicine?</vt:lpstr>
      <vt:lpstr>Where did You Do Residency and Specialty?</vt:lpstr>
      <vt:lpstr>Work Patterns and Scenarios</vt:lpstr>
      <vt:lpstr>Medicare and Mi Salud Patients</vt:lpstr>
      <vt:lpstr>Number and Location of Medical Offices</vt:lpstr>
      <vt:lpstr>Types of Non-Physician Employees</vt:lpstr>
      <vt:lpstr>Difficulty in Finding Qualified Employees</vt:lpstr>
      <vt:lpstr>Total Salary Costs for Employees in 2011</vt:lpstr>
      <vt:lpstr>Costs for Employees</vt:lpstr>
      <vt:lpstr>Costs for Employees: Details</vt:lpstr>
      <vt:lpstr>Costs per Employee</vt:lpstr>
      <vt:lpstr>Steep Rise in Nurses’ Salaries</vt:lpstr>
      <vt:lpstr>Costs for Contracted Services other than Insurance</vt:lpstr>
      <vt:lpstr>Doctor’s offices</vt:lpstr>
      <vt:lpstr>Increases in Rental Costs</vt:lpstr>
      <vt:lpstr>Increases in Mortgage Costs</vt:lpstr>
      <vt:lpstr>Utilities Cost</vt:lpstr>
      <vt:lpstr>Malpractice Insurance: Coverage</vt:lpstr>
      <vt:lpstr>Malpractice Insurance: Leading Insurers and Annual Cost</vt:lpstr>
      <vt:lpstr>Reasons for Higher Malpractice Insurance Costs</vt:lpstr>
      <vt:lpstr>Doctors and Insurance Agents Agree: Malpractice Insurance Inadequate</vt:lpstr>
      <vt:lpstr>Reasons Not to Have Adequate Malpractice Insurance</vt:lpstr>
      <vt:lpstr>Cost to Establish a New Office with Modern Medical Equipment</vt:lpstr>
      <vt:lpstr> Annual Equipment Costs: Repair, Maintain, Buy New, Replace Old </vt:lpstr>
      <vt:lpstr>Reasons Not to Have State of the Art Medical Equipment</vt:lpstr>
      <vt:lpstr>Higher Prices for Medical Equipment in Puerto Rico</vt:lpstr>
      <vt:lpstr>Shipping Costs for Medical Equipment</vt:lpstr>
      <vt:lpstr>Medical Equipment Insurance</vt:lpstr>
      <vt:lpstr>Annual Expenses for Medical Supplies</vt:lpstr>
      <vt:lpstr>Higher Prices for Medical Supplies in Puerto Rico</vt:lpstr>
      <vt:lpstr>Shipping Costs for Medical Supplies</vt:lpstr>
      <vt:lpstr>Factors Contributing to High Medical Practice Costs in PR</vt:lpstr>
      <vt:lpstr>Level of Dissatisfaction with Medical Practice in PR and Intentions to Move</vt:lpstr>
      <vt:lpstr>Reasons to Consider Moving Practice out of Puerto Rico</vt:lpstr>
      <vt:lpstr>Patients Sent Outside Puerto Rico for Treatment</vt:lpstr>
      <vt:lpstr>Alternative Treatments for Patients When Best Option not Available in PR</vt:lpstr>
      <vt:lpstr>Alternative Treatments for Patients When Best Option Not Covered by Medicare</vt:lpstr>
      <vt:lpstr>Major Concerns of Doctors in PR</vt:lpstr>
      <vt:lpstr>Major Concerns of Doctors in PR</vt:lpstr>
      <vt:lpstr>Other Concerns of Doctors in PR</vt:lpstr>
      <vt:lpstr>Concerns about Future Scarcity of Certain Types of Specialists in PR</vt:lpstr>
      <vt:lpstr>Concerns about Future Scarcity of Certain Types of Specialists in PR</vt:lpstr>
      <vt:lpstr>Corroborative Information from Medical Schools in Puerto Rico</vt:lpstr>
      <vt:lpstr>Findings: Quantitative Survey of Doctors from Puerto Rico Now Practicing in the  United States</vt:lpstr>
      <vt:lpstr>Doctors from PR Practicing in US Mainland: Gender,  Age and Type of Medicine</vt:lpstr>
      <vt:lpstr>Where Did You Study Medicine?</vt:lpstr>
      <vt:lpstr>Where did You Do Residency and Specialty?</vt:lpstr>
      <vt:lpstr>Medical Career  in Puerto Rico </vt:lpstr>
      <vt:lpstr>Medical Career in the United States</vt:lpstr>
      <vt:lpstr>Work Scenario: Doctors in USA</vt:lpstr>
      <vt:lpstr>What Motivated You to Move to the United States?</vt:lpstr>
      <vt:lpstr>Factors that could Motivate You to Move Medical Practice to PR</vt:lpstr>
      <vt:lpstr>Concerns of Emigrant Doctors</vt:lpstr>
      <vt:lpstr>Concerns of Emigrant Doctors</vt:lpstr>
      <vt:lpstr>Conclusion: Problems and concerns of  doctors in Puerto Rico Perspectives of doctors now practicing in US</vt:lpstr>
      <vt:lpstr>Problems and Concerns:  Doctors in Puerto Rico </vt:lpstr>
      <vt:lpstr>Problems and Concerns:  Doctors in Puerto Rico </vt:lpstr>
      <vt:lpstr>Problems and Concerns:  Doctors in Puerto Rico </vt:lpstr>
      <vt:lpstr>Problems and Concerns:  Doctors in Puerto Rico </vt:lpstr>
      <vt:lpstr>Problems and Concerns:  Doctors in Puerto Rico </vt:lpstr>
      <vt:lpstr>Problems and Concerns:  Doctors in Puerto Rico </vt:lpstr>
      <vt:lpstr>Problems and Concerns:  Doctors in Puerto Rico </vt:lpstr>
      <vt:lpstr>Problems and Concerns:  Doctors in Puerto Rico </vt:lpstr>
      <vt:lpstr>Problems and Concerns:  Doctors in Puerto Rico </vt:lpstr>
      <vt:lpstr>Problems and Concerns:  Doctors in Puerto Rico </vt:lpstr>
      <vt:lpstr>Problems and Concerns:  Doctors in Puerto Rico </vt:lpstr>
      <vt:lpstr>Problems and Concerns:  Doctors in Puerto Rico </vt:lpstr>
      <vt:lpstr>Perspectives of Doctors from PR Now Practicing on US Mainland</vt:lpstr>
      <vt:lpstr>Perspectives of Doctors from PR  Now Practicing on US mainland</vt:lpstr>
      <vt:lpstr>Perspectives of Doctors from PR  Now Practicing on US mainland</vt:lpstr>
      <vt:lpstr>Perspectives of Doctors from PR  Now Practicing on US mainland</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Barbara</dc:creator>
  <cp:lastModifiedBy>Parimal C</cp:lastModifiedBy>
  <cp:revision>313</cp:revision>
  <cp:lastPrinted>2012-09-02T15:53:21Z</cp:lastPrinted>
  <dcterms:created xsi:type="dcterms:W3CDTF">2012-08-14T14:43:32Z</dcterms:created>
  <dcterms:modified xsi:type="dcterms:W3CDTF">2012-09-03T17:53:49Z</dcterms:modified>
</cp:coreProperties>
</file>